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9" r:id="rId1"/>
  </p:sldMasterIdLst>
  <p:notesMasterIdLst>
    <p:notesMasterId r:id="rId82"/>
  </p:notesMasterIdLst>
  <p:handoutMasterIdLst>
    <p:handoutMasterId r:id="rId83"/>
  </p:handoutMasterIdLst>
  <p:sldIdLst>
    <p:sldId id="300" r:id="rId2"/>
    <p:sldId id="256" r:id="rId3"/>
    <p:sldId id="257" r:id="rId4"/>
    <p:sldId id="306" r:id="rId5"/>
    <p:sldId id="267" r:id="rId6"/>
    <p:sldId id="258" r:id="rId7"/>
    <p:sldId id="259" r:id="rId8"/>
    <p:sldId id="263" r:id="rId9"/>
    <p:sldId id="264" r:id="rId10"/>
    <p:sldId id="261" r:id="rId11"/>
    <p:sldId id="262" r:id="rId12"/>
    <p:sldId id="322" r:id="rId13"/>
    <p:sldId id="310" r:id="rId14"/>
    <p:sldId id="311" r:id="rId15"/>
    <p:sldId id="312" r:id="rId16"/>
    <p:sldId id="260" r:id="rId17"/>
    <p:sldId id="315" r:id="rId18"/>
    <p:sldId id="345" r:id="rId19"/>
    <p:sldId id="305" r:id="rId20"/>
    <p:sldId id="265" r:id="rId21"/>
    <p:sldId id="266" r:id="rId22"/>
    <p:sldId id="303" r:id="rId23"/>
    <p:sldId id="304" r:id="rId24"/>
    <p:sldId id="323" r:id="rId25"/>
    <p:sldId id="307" r:id="rId26"/>
    <p:sldId id="268" r:id="rId27"/>
    <p:sldId id="292" r:id="rId28"/>
    <p:sldId id="293" r:id="rId29"/>
    <p:sldId id="294" r:id="rId30"/>
    <p:sldId id="269" r:id="rId31"/>
    <p:sldId id="297" r:id="rId32"/>
    <p:sldId id="299" r:id="rId33"/>
    <p:sldId id="295" r:id="rId34"/>
    <p:sldId id="296" r:id="rId35"/>
    <p:sldId id="298" r:id="rId36"/>
    <p:sldId id="272" r:id="rId37"/>
    <p:sldId id="309" r:id="rId38"/>
    <p:sldId id="308" r:id="rId39"/>
    <p:sldId id="349" r:id="rId40"/>
    <p:sldId id="275" r:id="rId41"/>
    <p:sldId id="285" r:id="rId42"/>
    <p:sldId id="276" r:id="rId43"/>
    <p:sldId id="324" r:id="rId44"/>
    <p:sldId id="277" r:id="rId45"/>
    <p:sldId id="282" r:id="rId46"/>
    <p:sldId id="283" r:id="rId47"/>
    <p:sldId id="284" r:id="rId48"/>
    <p:sldId id="278" r:id="rId49"/>
    <p:sldId id="318" r:id="rId50"/>
    <p:sldId id="317" r:id="rId51"/>
    <p:sldId id="348" r:id="rId52"/>
    <p:sldId id="320" r:id="rId53"/>
    <p:sldId id="281" r:id="rId54"/>
    <p:sldId id="279" r:id="rId55"/>
    <p:sldId id="280" r:id="rId56"/>
    <p:sldId id="325" r:id="rId57"/>
    <p:sldId id="291" r:id="rId58"/>
    <p:sldId id="337" r:id="rId59"/>
    <p:sldId id="336" r:id="rId60"/>
    <p:sldId id="338" r:id="rId61"/>
    <p:sldId id="332" r:id="rId62"/>
    <p:sldId id="331" r:id="rId63"/>
    <p:sldId id="339" r:id="rId64"/>
    <p:sldId id="333" r:id="rId65"/>
    <p:sldId id="334" r:id="rId66"/>
    <p:sldId id="340" r:id="rId67"/>
    <p:sldId id="327" r:id="rId68"/>
    <p:sldId id="328" r:id="rId69"/>
    <p:sldId id="329" r:id="rId70"/>
    <p:sldId id="335" r:id="rId71"/>
    <p:sldId id="330" r:id="rId72"/>
    <p:sldId id="346" r:id="rId73"/>
    <p:sldId id="342" r:id="rId74"/>
    <p:sldId id="343" r:id="rId75"/>
    <p:sldId id="344" r:id="rId76"/>
    <p:sldId id="347" r:id="rId77"/>
    <p:sldId id="326" r:id="rId78"/>
    <p:sldId id="341" r:id="rId79"/>
    <p:sldId id="290" r:id="rId80"/>
    <p:sldId id="321" r:id="rId8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72" autoAdjust="0"/>
  </p:normalViewPr>
  <p:slideViewPr>
    <p:cSldViewPr>
      <p:cViewPr>
        <p:scale>
          <a:sx n="117" d="100"/>
          <a:sy n="117" d="100"/>
        </p:scale>
        <p:origin x="-146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8311E-2888-4BA4-9C30-37743A670D0F}" type="datetimeFigureOut">
              <a:rPr lang="zh-TW" altLang="en-US" smtClean="0"/>
              <a:t>2017/10/22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A5FF5-D240-4D6A-8EC7-6B86A43CC6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1803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5244F-FF3D-4E47-B3C1-702DCC0E6643}" type="datetimeFigureOut">
              <a:rPr lang="zh-TW" altLang="en-US" smtClean="0"/>
              <a:t>2017/10/22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A2474-E99F-4969-9B21-2DEB866184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201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A2474-E99F-4969-9B21-2DEB866184C0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7124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122884" name="投影片編號版面配置區 3"/>
          <p:cNvSpPr txBox="1">
            <a:spLocks noGrp="1"/>
          </p:cNvSpPr>
          <p:nvPr/>
        </p:nvSpPr>
        <p:spPr bwMode="auto">
          <a:xfrm>
            <a:off x="3885081" y="8685559"/>
            <a:ext cx="2971321" cy="45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683DBA5-6CCE-4115-82F6-0F7A6AF1E1C2}" type="slidenum">
              <a:rPr lang="en-US" altLang="zh-TW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58</a:t>
            </a:fld>
            <a:endParaRPr lang="en-US" altLang="zh-TW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120836" name="投影片編號版面配置區 3"/>
          <p:cNvSpPr txBox="1">
            <a:spLocks noGrp="1"/>
          </p:cNvSpPr>
          <p:nvPr/>
        </p:nvSpPr>
        <p:spPr bwMode="auto">
          <a:xfrm>
            <a:off x="3885081" y="8685559"/>
            <a:ext cx="2971321" cy="45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78F6C72-D3DD-4175-872E-EF313FA3118C}" type="slidenum">
              <a:rPr lang="en-US" altLang="zh-TW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59</a:t>
            </a:fld>
            <a:endParaRPr lang="en-US" altLang="zh-TW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119812" name="投影片編號版面配置區 3"/>
          <p:cNvSpPr txBox="1">
            <a:spLocks noGrp="1"/>
          </p:cNvSpPr>
          <p:nvPr/>
        </p:nvSpPr>
        <p:spPr bwMode="auto">
          <a:xfrm>
            <a:off x="3885081" y="8685559"/>
            <a:ext cx="2971321" cy="45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30DD400-968B-4035-82E3-F4B0B5773B4D}" type="slidenum">
              <a:rPr lang="en-US" altLang="zh-TW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62</a:t>
            </a:fld>
            <a:endParaRPr lang="en-US" altLang="zh-TW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128004" name="投影片編號版面配置區 3"/>
          <p:cNvSpPr txBox="1">
            <a:spLocks noGrp="1"/>
          </p:cNvSpPr>
          <p:nvPr/>
        </p:nvSpPr>
        <p:spPr bwMode="auto">
          <a:xfrm>
            <a:off x="3885081" y="8685559"/>
            <a:ext cx="2971321" cy="45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DFBBCC3-F664-4820-9547-3CACE3700F94}" type="slidenum">
              <a:rPr lang="en-US" altLang="zh-TW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63</a:t>
            </a:fld>
            <a:endParaRPr lang="en-US" altLang="zh-TW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</p:grpSp>
      <p:sp>
        <p:nvSpPr>
          <p:cNvPr id="14133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4133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A090C8-C12A-42EB-B48E-5754AC989797}" type="datetimeFigureOut">
              <a:rPr lang="zh-TW" altLang="en-US" smtClean="0"/>
              <a:t>2017/10/22</a:t>
            </a:fld>
            <a:endParaRPr lang="zh-TW" alt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664867-C683-49FE-A58B-76AD39CCD85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805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A090C8-C12A-42EB-B48E-5754AC989797}" type="datetimeFigureOut">
              <a:rPr lang="zh-TW" altLang="en-US" smtClean="0"/>
              <a:t>2017/10/22</a:t>
            </a:fld>
            <a:endParaRPr lang="zh-TW" alt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664867-C683-49FE-A58B-76AD39CCD8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9709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A090C8-C12A-42EB-B48E-5754AC989797}" type="datetimeFigureOut">
              <a:rPr lang="zh-TW" altLang="en-US" smtClean="0"/>
              <a:t>2017/10/22</a:t>
            </a:fld>
            <a:endParaRPr lang="zh-TW" alt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664867-C683-49FE-A58B-76AD39CCD8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8567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標題，文字及美工圖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美工圖案版面配置區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按一下圖示以新增美工 圖案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CA090C8-C12A-42EB-B48E-5754AC989797}" type="datetimeFigureOut">
              <a:rPr lang="zh-TW" altLang="en-US" smtClean="0"/>
              <a:t>2017/10/22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1664867-C683-49FE-A58B-76AD39CCD8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5521653"/>
      </p:ext>
    </p:extLst>
  </p:cSld>
  <p:clrMapOvr>
    <a:masterClrMapping/>
  </p:clrMapOvr>
  <p:transition spd="med" advTm="15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A090C8-C12A-42EB-B48E-5754AC989797}" type="datetimeFigureOut">
              <a:rPr lang="zh-TW" altLang="en-US" smtClean="0"/>
              <a:t>2017/10/22</a:t>
            </a:fld>
            <a:endParaRPr lang="zh-TW" alt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664867-C683-49FE-A58B-76AD39CCD8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022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A090C8-C12A-42EB-B48E-5754AC989797}" type="datetimeFigureOut">
              <a:rPr lang="zh-TW" altLang="en-US" smtClean="0"/>
              <a:t>2017/10/22</a:t>
            </a:fld>
            <a:endParaRPr lang="zh-TW" alt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664867-C683-49FE-A58B-76AD39CCD8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5835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A090C8-C12A-42EB-B48E-5754AC989797}" type="datetimeFigureOut">
              <a:rPr lang="zh-TW" altLang="en-US" smtClean="0"/>
              <a:t>2017/10/22</a:t>
            </a:fld>
            <a:endParaRPr lang="zh-TW" alt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664867-C683-49FE-A58B-76AD39CCD8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3594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A090C8-C12A-42EB-B48E-5754AC989797}" type="datetimeFigureOut">
              <a:rPr lang="zh-TW" altLang="en-US" smtClean="0"/>
              <a:t>2017/10/22</a:t>
            </a:fld>
            <a:endParaRPr lang="zh-TW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664867-C683-49FE-A58B-76AD39CCD8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8668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A090C8-C12A-42EB-B48E-5754AC989797}" type="datetimeFigureOut">
              <a:rPr lang="zh-TW" altLang="en-US" smtClean="0"/>
              <a:t>2017/10/22</a:t>
            </a:fld>
            <a:endParaRPr lang="zh-TW" alt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664867-C683-49FE-A58B-76AD39CCD8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7358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A090C8-C12A-42EB-B48E-5754AC989797}" type="datetimeFigureOut">
              <a:rPr lang="zh-TW" altLang="en-US" smtClean="0"/>
              <a:t>2017/10/22</a:t>
            </a:fld>
            <a:endParaRPr lang="zh-TW" alt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664867-C683-49FE-A58B-76AD39CCD8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066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A090C8-C12A-42EB-B48E-5754AC989797}" type="datetimeFigureOut">
              <a:rPr lang="zh-TW" altLang="en-US" smtClean="0"/>
              <a:t>2017/10/22</a:t>
            </a:fld>
            <a:endParaRPr lang="zh-TW" alt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664867-C683-49FE-A58B-76AD39CCD8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2715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A090C8-C12A-42EB-B48E-5754AC989797}" type="datetimeFigureOut">
              <a:rPr lang="zh-TW" altLang="en-US" smtClean="0"/>
              <a:t>2017/10/22</a:t>
            </a:fld>
            <a:endParaRPr lang="zh-TW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664867-C683-49FE-A58B-76AD39CCD8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398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A090C8-C12A-42EB-B48E-5754AC989797}" type="datetimeFigureOut">
              <a:rPr lang="zh-TW" altLang="en-US" smtClean="0"/>
              <a:t>2017/10/22</a:t>
            </a:fld>
            <a:endParaRPr lang="zh-TW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664867-C683-49FE-A58B-76AD39CCD8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0146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029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14029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</p:grpSp>
      <p:sp>
        <p:nvSpPr>
          <p:cNvPr id="14029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029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029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4029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4029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4030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4030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</p:grpSp>
        <p:sp>
          <p:nvSpPr>
            <p:cNvPr id="14030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0304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140305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140306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140307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140308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140309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</p:grpSp>
      <p:sp>
        <p:nvSpPr>
          <p:cNvPr id="14031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031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1pPr>
          </a:lstStyle>
          <a:p>
            <a:fld id="{3CA090C8-C12A-42EB-B48E-5754AC989797}" type="datetimeFigureOut">
              <a:rPr lang="zh-TW" altLang="en-US" smtClean="0"/>
              <a:t>2017/10/22</a:t>
            </a:fld>
            <a:endParaRPr lang="zh-TW" altLang="en-US"/>
          </a:p>
        </p:txBody>
      </p:sp>
      <p:sp>
        <p:nvSpPr>
          <p:cNvPr id="14031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1pPr>
          </a:lstStyle>
          <a:p>
            <a:endParaRPr lang="zh-TW" altLang="en-US"/>
          </a:p>
        </p:txBody>
      </p:sp>
      <p:sp>
        <p:nvSpPr>
          <p:cNvPr id="14031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1pPr>
          </a:lstStyle>
          <a:p>
            <a:fld id="{11664867-C683-49FE-A58B-76AD39CCD85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1" r:id="rId12"/>
    <p:sldLayoutId id="2147484022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landseed.com.tw/landseed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vemma888.pixnet.net/blog/post/60304900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iki.mbalib.com/zh-tw/%E6%AF%94%E5%B0%94%C2%B7%E7%9B%96%E8%8C%A8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mbalib.com/zh-tw/%E7%9B%96%E8%8C%A8" TargetMode="External"/><Relationship Id="rId2" Type="http://schemas.openxmlformats.org/officeDocument/2006/relationships/hyperlink" Target="http://wiki.mbalib.com/zh-tw/%E7%AE%A1%E7%90%86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mbalib.com/zh-tw/%E6%B5%8B%E8%AF%95" TargetMode="External"/><Relationship Id="rId2" Type="http://schemas.openxmlformats.org/officeDocument/2006/relationships/hyperlink" Target="http://wiki.mbalib.com/zh-tw/%E5%9F%B9%E8%AE%A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iki.mbalib.com/zh-tw/%E4%BF%9D%E8%AF%81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mbalib.com/zh-tw/%E6%BD%9C%E8%83%BD" TargetMode="External"/><Relationship Id="rId2" Type="http://schemas.openxmlformats.org/officeDocument/2006/relationships/hyperlink" Target="http://wiki.mbalib.com/zh-tw/%E5%8D%8F%E8%B0%83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4.emf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://behpatc.weebly.com/32218199782639921002122881228812288122881228812288behpatc-ejournals-reading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jpeg"/><Relationship Id="rId4" Type="http://schemas.openxmlformats.org/officeDocument/2006/relationships/hyperlink" Target="http://behpatc.weebly.com/" TargetMode="Externa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7776000" cy="1143000"/>
          </a:xfrm>
        </p:spPr>
        <p:txBody>
          <a:bodyPr>
            <a:noAutofit/>
          </a:bodyPr>
          <a:lstStyle/>
          <a:p>
            <a:pPr algn="ctr"/>
            <a:r>
              <a:rPr lang="zh-TW" altLang="zh-TW" sz="4800" dirty="0"/>
              <a:t>資源整合、團隊合作</a:t>
            </a:r>
            <a:r>
              <a:rPr lang="en-US" altLang="zh-TW" sz="4800" dirty="0"/>
              <a:t/>
            </a:r>
            <a:br>
              <a:rPr lang="en-US" altLang="zh-TW" sz="4800" dirty="0"/>
            </a:br>
            <a:r>
              <a:rPr lang="zh-TW" altLang="zh-TW" sz="4800" dirty="0"/>
              <a:t>談跨領域工作團隊之經營</a:t>
            </a:r>
            <a:r>
              <a:rPr lang="en-US" altLang="zh-TW" sz="4800" dirty="0"/>
              <a:t/>
            </a:r>
            <a:br>
              <a:rPr lang="en-US" altLang="zh-TW" sz="4800" dirty="0"/>
            </a:b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2996952"/>
            <a:ext cx="8229600" cy="4525963"/>
          </a:xfrm>
        </p:spPr>
        <p:txBody>
          <a:bodyPr/>
          <a:lstStyle/>
          <a:p>
            <a:endParaRPr lang="en-US" altLang="zh-TW" dirty="0"/>
          </a:p>
          <a:p>
            <a:pPr marL="0" indent="0" algn="ctr">
              <a:buNone/>
            </a:pPr>
            <a:r>
              <a:rPr lang="zh-TW" altLang="en-US" dirty="0"/>
              <a:t>元培醫事科技大學</a:t>
            </a:r>
            <a:r>
              <a:rPr lang="en-US" altLang="zh-TW" dirty="0"/>
              <a:t>-</a:t>
            </a:r>
            <a:r>
              <a:rPr lang="zh-TW" altLang="en-US" dirty="0"/>
              <a:t>護理系</a:t>
            </a:r>
            <a:endParaRPr lang="en-US" altLang="zh-TW" dirty="0"/>
          </a:p>
          <a:p>
            <a:pPr marL="0" indent="0" algn="ctr">
              <a:buNone/>
            </a:pPr>
            <a:r>
              <a:rPr lang="zh-TW" altLang="en-US" dirty="0"/>
              <a:t>徐南麗教授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209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uanpei\Desktop\跨領域陽明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81197"/>
            <a:ext cx="7632848" cy="666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19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C:\Users\Yuanpei\Desktop\跨領域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32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台北醫學大學申請通過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C:\Users\Yuanpei\Downloads\IMG_598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1884" y="1412776"/>
            <a:ext cx="7903019" cy="495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11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跨領域人才訓練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隨著技術創新及新興產業興起，未來任務趨向多元化，除了需要具備特定領域的專業知識之外，更需要搭配不同的專業技術來做整合性學習。特別在近幾年產學界的合作，推出許多像是「</a:t>
            </a:r>
            <a:r>
              <a:rPr lang="zh-TW" altLang="zh-TW" dirty="0">
                <a:solidFill>
                  <a:srgbClr val="FFFF00"/>
                </a:solidFill>
              </a:rPr>
              <a:t>醫療觀光</a:t>
            </a:r>
            <a:r>
              <a:rPr lang="zh-TW" altLang="zh-TW" dirty="0"/>
              <a:t>」、「生技法律」、「</a:t>
            </a:r>
            <a:r>
              <a:rPr lang="zh-TW" altLang="zh-TW" dirty="0">
                <a:solidFill>
                  <a:srgbClr val="FFFF00"/>
                </a:solidFill>
              </a:rPr>
              <a:t>光電醫療</a:t>
            </a:r>
            <a:r>
              <a:rPr lang="zh-TW" altLang="zh-TW" dirty="0"/>
              <a:t>」、「綠能科技」、「農業科技</a:t>
            </a:r>
            <a:r>
              <a:rPr lang="zh-TW" altLang="zh-TW" dirty="0" smtClean="0"/>
              <a:t>」</a:t>
            </a:r>
            <a:r>
              <a:rPr lang="zh-TW" altLang="zh-TW" dirty="0"/>
              <a:t>等相關課程，強化跨領域專業知識之整合能力</a:t>
            </a:r>
            <a:r>
              <a:rPr lang="zh-TW" altLang="zh-TW" dirty="0" smtClean="0"/>
              <a:t>。</a:t>
            </a:r>
            <a:r>
              <a:rPr lang="en-US" altLang="zh-TW" dirty="0"/>
              <a:t> 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145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培養</a:t>
            </a:r>
            <a:r>
              <a:rPr lang="zh-TW" altLang="zh-TW" dirty="0"/>
              <a:t>國際視野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未來人才所學習的專業知識與技能，必須能要能夠</a:t>
            </a:r>
            <a:r>
              <a:rPr lang="zh-TW" altLang="zh-TW" b="1" dirty="0">
                <a:solidFill>
                  <a:srgbClr val="FFFF00"/>
                </a:solidFill>
              </a:rPr>
              <a:t>符合市場需求</a:t>
            </a:r>
            <a:r>
              <a:rPr lang="zh-TW" altLang="zh-TW" dirty="0"/>
              <a:t>，以及未來之可塑性，不再只是強調理論基礎，更應該強化專業知識的</a:t>
            </a:r>
            <a:r>
              <a:rPr lang="zh-TW" altLang="zh-TW" b="1" dirty="0">
                <a:solidFill>
                  <a:srgbClr val="FFFF00"/>
                </a:solidFill>
              </a:rPr>
              <a:t>實務性技巧</a:t>
            </a:r>
            <a:r>
              <a:rPr lang="zh-TW" altLang="zh-TW" dirty="0"/>
              <a:t>，協助人才可以具體將所學的知識與技能，實際應用在達成多種任務需求之上。此外，更應該</a:t>
            </a:r>
            <a:r>
              <a:rPr lang="zh-TW" altLang="zh-TW" b="1" dirty="0">
                <a:solidFill>
                  <a:srgbClr val="FFFF00"/>
                </a:solidFill>
              </a:rPr>
              <a:t>強化國際上交流</a:t>
            </a:r>
            <a:r>
              <a:rPr lang="zh-TW" altLang="zh-TW" b="1" dirty="0"/>
              <a:t>，</a:t>
            </a:r>
            <a:r>
              <a:rPr lang="zh-TW" altLang="zh-TW" b="1" dirty="0">
                <a:solidFill>
                  <a:srgbClr val="FFFF00"/>
                </a:solidFill>
              </a:rPr>
              <a:t>培養國際視野</a:t>
            </a:r>
            <a:r>
              <a:rPr lang="zh-TW" altLang="zh-TW" dirty="0"/>
              <a:t>，才有機會帶領台灣品牌邁向國際化。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9537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跳脫以往傳統學習模式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dirty="0" smtClean="0"/>
              <a:t>未來</a:t>
            </a:r>
            <a:r>
              <a:rPr lang="zh-TW" altLang="zh-TW" dirty="0"/>
              <a:t>可多加採取複合、混合、動態等學習方法，搭配出不同的學習模式。包含</a:t>
            </a:r>
            <a:r>
              <a:rPr lang="zh-TW" altLang="zh-TW" b="1" dirty="0">
                <a:solidFill>
                  <a:srgbClr val="FFFF00"/>
                </a:solidFill>
              </a:rPr>
              <a:t>搭配實體課程、線上課程及個案研討</a:t>
            </a:r>
            <a:r>
              <a:rPr lang="zh-TW" altLang="zh-TW" dirty="0"/>
              <a:t>，來強化人才的專業知識與學習興趣。甚至，隨著智慧型行動裝置的普及化，未來還可以讓人才</a:t>
            </a:r>
            <a:r>
              <a:rPr lang="zh-TW" altLang="zh-TW" b="1" dirty="0">
                <a:solidFill>
                  <a:srgbClr val="FFFF00"/>
                </a:solidFill>
              </a:rPr>
              <a:t>透過數位學習</a:t>
            </a:r>
            <a:r>
              <a:rPr lang="en-US" altLang="zh-TW" b="1" dirty="0">
                <a:solidFill>
                  <a:srgbClr val="FFFF00"/>
                </a:solidFill>
              </a:rPr>
              <a:t>e</a:t>
            </a:r>
            <a:r>
              <a:rPr lang="zh-TW" altLang="zh-TW" b="1" dirty="0">
                <a:solidFill>
                  <a:srgbClr val="FFFF00"/>
                </a:solidFill>
              </a:rPr>
              <a:t>化整合</a:t>
            </a:r>
            <a:r>
              <a:rPr lang="zh-TW" altLang="zh-TW" dirty="0"/>
              <a:t>以及行動運用，</a:t>
            </a:r>
            <a:r>
              <a:rPr lang="zh-TW" altLang="zh-TW" dirty="0" smtClean="0"/>
              <a:t>開</a:t>
            </a:r>
            <a:r>
              <a:rPr lang="zh-TW" altLang="en-US" dirty="0" smtClean="0"/>
              <a:t>啟</a:t>
            </a:r>
            <a:r>
              <a:rPr lang="zh-TW" altLang="zh-TW" dirty="0" smtClean="0"/>
              <a:t>走動</a:t>
            </a:r>
            <a:r>
              <a:rPr lang="zh-TW" altLang="zh-TW" dirty="0"/>
              <a:t>式學習趨勢，讓人才可適時適地獲取所需知識</a:t>
            </a:r>
            <a:r>
              <a:rPr lang="zh-TW" altLang="zh-TW" dirty="0" smtClean="0"/>
              <a:t>。</a:t>
            </a:r>
            <a:r>
              <a:rPr lang="zh-TW" altLang="zh-TW" b="1" dirty="0" smtClean="0">
                <a:solidFill>
                  <a:srgbClr val="FFFF00"/>
                </a:solidFill>
              </a:rPr>
              <a:t>開</a:t>
            </a:r>
            <a:r>
              <a:rPr lang="zh-TW" altLang="en-US" b="1" dirty="0">
                <a:solidFill>
                  <a:srgbClr val="FFFF00"/>
                </a:solidFill>
              </a:rPr>
              <a:t>啟</a:t>
            </a:r>
            <a:r>
              <a:rPr lang="zh-TW" altLang="zh-TW" b="1" dirty="0" smtClean="0">
                <a:solidFill>
                  <a:srgbClr val="FFFF00"/>
                </a:solidFill>
              </a:rPr>
              <a:t>走動</a:t>
            </a:r>
            <a:r>
              <a:rPr lang="zh-TW" altLang="zh-TW" b="1" dirty="0">
                <a:solidFill>
                  <a:srgbClr val="FFFF00"/>
                </a:solidFill>
              </a:rPr>
              <a:t>式學習趨勢</a:t>
            </a:r>
            <a:r>
              <a:rPr lang="zh-TW" altLang="zh-TW" dirty="0"/>
              <a:t>，讓人才可適時適地獲取所需知識。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7528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4.</a:t>
            </a:r>
            <a:r>
              <a:rPr lang="zh-TW" altLang="en-US" dirty="0" smtClean="0"/>
              <a:t> 醫護跨領域學程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sz="3800" dirty="0"/>
              <a:t>生物科技學程</a:t>
            </a:r>
          </a:p>
          <a:p>
            <a:r>
              <a:rPr lang="zh-TW" altLang="en-US" sz="3800" dirty="0" smtClean="0"/>
              <a:t>再生醫學</a:t>
            </a:r>
            <a:r>
              <a:rPr lang="zh-TW" altLang="en-US" sz="3800" dirty="0"/>
              <a:t>科技學分學程</a:t>
            </a:r>
          </a:p>
          <a:p>
            <a:r>
              <a:rPr lang="zh-TW" altLang="en-US" sz="3800" b="1" dirty="0">
                <a:solidFill>
                  <a:srgbClr val="FFFF00"/>
                </a:solidFill>
              </a:rPr>
              <a:t>老化與生活</a:t>
            </a:r>
          </a:p>
          <a:p>
            <a:r>
              <a:rPr lang="zh-TW" altLang="en-US" sz="3800" dirty="0"/>
              <a:t>奈米先進技術與設備學分學程</a:t>
            </a:r>
            <a:endParaRPr lang="en-US" altLang="zh-TW" sz="3800" dirty="0"/>
          </a:p>
          <a:p>
            <a:r>
              <a:rPr lang="zh-TW" altLang="en-US" sz="3800" dirty="0"/>
              <a:t>醫學、科技與社會學程</a:t>
            </a:r>
            <a:r>
              <a:rPr lang="en-US" altLang="zh-TW" sz="3800" dirty="0"/>
              <a:t>(STM)</a:t>
            </a:r>
          </a:p>
          <a:p>
            <a:r>
              <a:rPr lang="zh-TW" altLang="en-US" sz="3800" dirty="0"/>
              <a:t>醫學教育學分學程</a:t>
            </a:r>
          </a:p>
          <a:p>
            <a:r>
              <a:rPr lang="zh-TW" altLang="en-US" sz="3800" dirty="0"/>
              <a:t>創意設計學程</a:t>
            </a:r>
          </a:p>
          <a:p>
            <a:r>
              <a:rPr lang="zh-TW" altLang="en-US" sz="3800" b="1" dirty="0">
                <a:solidFill>
                  <a:srgbClr val="FFFF00"/>
                </a:solidFill>
              </a:rPr>
              <a:t>創意、創新、創業學程</a:t>
            </a:r>
            <a:r>
              <a:rPr lang="en-US" altLang="zh-TW" sz="3800" dirty="0"/>
              <a:t>(</a:t>
            </a:r>
            <a:r>
              <a:rPr lang="zh-TW" altLang="en-US" sz="3800" b="1" dirty="0">
                <a:solidFill>
                  <a:srgbClr val="FFFF00"/>
                </a:solidFill>
              </a:rPr>
              <a:t>三創學程</a:t>
            </a:r>
            <a:r>
              <a:rPr lang="en-US" altLang="zh-TW" sz="3800" dirty="0"/>
              <a:t>)</a:t>
            </a:r>
          </a:p>
          <a:p>
            <a:r>
              <a:rPr lang="zh-TW" altLang="en-US" sz="3800" dirty="0"/>
              <a:t>奈米積體電路工程碩士班學分學程</a:t>
            </a:r>
          </a:p>
          <a:p>
            <a:r>
              <a:rPr lang="zh-TW" altLang="en-US" sz="3800" dirty="0"/>
              <a:t>防災科技管理學分學程</a:t>
            </a:r>
            <a:endParaRPr lang="en-US" altLang="zh-TW" sz="3800" dirty="0"/>
          </a:p>
          <a:p>
            <a:endParaRPr lang="en-US" altLang="zh-TW" sz="6400" dirty="0" smtClean="0"/>
          </a:p>
          <a:p>
            <a:endParaRPr lang="zh-TW" altLang="en-US" dirty="0" smtClean="0"/>
          </a:p>
          <a:p>
            <a:endParaRPr lang="zh-TW" altLang="en-US" dirty="0"/>
          </a:p>
        </p:txBody>
      </p:sp>
      <p:pic>
        <p:nvPicPr>
          <p:cNvPr id="2050" name="Picture 2" descr="C:\Users\Yuanpei\AppData\Local\Microsoft\Windows\Temporary Internet Files\Content.IE5\D0VIWNXG\949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9626" y="5661248"/>
            <a:ext cx="1224136" cy="94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33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/>
          <a:lstStyle/>
          <a:p>
            <a:r>
              <a:rPr lang="zh-TW" altLang="en-US" b="1" dirty="0" smtClean="0"/>
              <a:t>台北醫學大學護理</a:t>
            </a:r>
            <a:r>
              <a:rPr lang="zh-TW" altLang="en-US" b="1" dirty="0"/>
              <a:t>學院</a:t>
            </a:r>
            <a:r>
              <a:rPr lang="zh-TW" altLang="en-US" b="1" dirty="0" smtClean="0"/>
              <a:t>舉辦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b="1" dirty="0" smtClean="0"/>
              <a:t>「</a:t>
            </a:r>
            <a:r>
              <a:rPr lang="zh-TW" altLang="en-US" b="1" dirty="0"/>
              <a:t>跨領域長期照護國際研討會」</a:t>
            </a:r>
            <a:br>
              <a:rPr lang="zh-TW" altLang="en-US" b="1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495800"/>
          </a:xfrm>
        </p:spPr>
        <p:txBody>
          <a:bodyPr/>
          <a:lstStyle/>
          <a:p>
            <a:r>
              <a:rPr lang="zh-TW" altLang="en-US" sz="3000" dirty="0" smtClean="0"/>
              <a:t>臺</a:t>
            </a:r>
            <a:r>
              <a:rPr lang="zh-TW" altLang="en-US" sz="3000" dirty="0"/>
              <a:t>北醫學大學護理學院於</a:t>
            </a:r>
            <a:r>
              <a:rPr lang="en-US" altLang="zh-TW" sz="3000" dirty="0"/>
              <a:t>4</a:t>
            </a:r>
            <a:r>
              <a:rPr lang="zh-TW" altLang="en-US" sz="3000" dirty="0"/>
              <a:t>月</a:t>
            </a:r>
            <a:r>
              <a:rPr lang="en-US" altLang="zh-TW" sz="3000" dirty="0"/>
              <a:t>17</a:t>
            </a:r>
            <a:r>
              <a:rPr lang="zh-TW" altLang="en-US" sz="3000" dirty="0"/>
              <a:t>、</a:t>
            </a:r>
            <a:r>
              <a:rPr lang="en-US" altLang="zh-TW" sz="3000" dirty="0"/>
              <a:t>18</a:t>
            </a:r>
            <a:r>
              <a:rPr lang="zh-TW" altLang="en-US" sz="3000" dirty="0"/>
              <a:t>日舉辦「跨領域長期照護國際研討會</a:t>
            </a:r>
            <a:r>
              <a:rPr lang="zh-TW" altLang="en-US" sz="3000" dirty="0" smtClean="0"/>
              <a:t>」。</a:t>
            </a:r>
            <a:endParaRPr lang="en-US" altLang="zh-TW" sz="3000" dirty="0" smtClean="0"/>
          </a:p>
          <a:p>
            <a:r>
              <a:rPr lang="zh-TW" altLang="en-US" sz="3000" dirty="0" smtClean="0"/>
              <a:t>主題</a:t>
            </a:r>
            <a:r>
              <a:rPr lang="zh-TW" altLang="en-US" sz="3000" dirty="0"/>
              <a:t>包括長期照護制度、</a:t>
            </a:r>
            <a:r>
              <a:rPr lang="zh-TW" altLang="en-US" sz="3000" b="1" dirty="0">
                <a:solidFill>
                  <a:srgbClr val="FFFF00"/>
                </a:solidFill>
              </a:rPr>
              <a:t>長期照護保險、長期照護資源管理、居家照護、失智症照護、和老人跌倒防治</a:t>
            </a:r>
            <a:r>
              <a:rPr lang="zh-TW" altLang="en-US" sz="3000" dirty="0"/>
              <a:t>等，有助提昇國內長期照護發展，促進國際學術交流。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6337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/>
              <a:t>聯新國際醫療集團─跨領域的代表</a:t>
            </a:r>
            <a:endParaRPr lang="zh-TW" altLang="en-US" sz="4000" dirty="0"/>
          </a:p>
        </p:txBody>
      </p:sp>
      <p:pic>
        <p:nvPicPr>
          <p:cNvPr id="4" name="內容版面配置區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556792"/>
            <a:ext cx="6590982" cy="4495800"/>
          </a:xfrm>
        </p:spPr>
      </p:pic>
    </p:spTree>
    <p:extLst>
      <p:ext uri="{BB962C8B-B14F-4D97-AF65-F5344CB8AC3E}">
        <p14:creationId xmlns:p14="http://schemas.microsoft.com/office/powerpoint/2010/main" val="53892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</a:t>
            </a:r>
            <a:r>
              <a:rPr lang="zh-TW" altLang="en-US" dirty="0" smtClean="0"/>
              <a:t> </a:t>
            </a:r>
            <a:r>
              <a:rPr lang="zh-TW" altLang="zh-TW" dirty="0" smtClean="0"/>
              <a:t>中央</a:t>
            </a:r>
            <a:r>
              <a:rPr lang="zh-TW" altLang="zh-TW" dirty="0"/>
              <a:t>大學跨領域</a:t>
            </a:r>
            <a:r>
              <a:rPr lang="zh-TW" altLang="en-US" dirty="0"/>
              <a:t>學門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772816"/>
            <a:ext cx="8064896" cy="4536504"/>
          </a:xfrm>
        </p:spPr>
      </p:pic>
    </p:spTree>
    <p:extLst>
      <p:ext uri="{BB962C8B-B14F-4D97-AF65-F5344CB8AC3E}">
        <p14:creationId xmlns:p14="http://schemas.microsoft.com/office/powerpoint/2010/main" val="377740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sz="quarter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跳出護理小圈圈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跨領域海闊天空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元培醫事科技大學</a:t>
            </a:r>
            <a:r>
              <a:rPr lang="en-US" altLang="zh-TW" dirty="0" smtClean="0"/>
              <a:t>-</a:t>
            </a:r>
            <a:r>
              <a:rPr lang="zh-TW" altLang="en-US" dirty="0" smtClean="0"/>
              <a:t>護理系</a:t>
            </a:r>
            <a:endParaRPr lang="en-US" altLang="zh-TW" dirty="0" smtClean="0"/>
          </a:p>
          <a:p>
            <a:r>
              <a:rPr lang="zh-TW" altLang="en-US" dirty="0" smtClean="0"/>
              <a:t>徐南麗教授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9710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</a:t>
            </a:r>
            <a:r>
              <a:rPr lang="zh-TW" altLang="en-US" dirty="0" smtClean="0"/>
              <a:t> </a:t>
            </a:r>
            <a:r>
              <a:rPr lang="zh-TW" altLang="zh-TW" dirty="0" smtClean="0"/>
              <a:t>中央大學跨領域</a:t>
            </a:r>
            <a:r>
              <a:rPr lang="zh-TW" altLang="en-US" dirty="0" smtClean="0"/>
              <a:t>學門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zh-TW" dirty="0"/>
              <a:t>生醫理工學院成立於</a:t>
            </a:r>
            <a:r>
              <a:rPr lang="en-US" altLang="zh-TW" dirty="0"/>
              <a:t>2013</a:t>
            </a:r>
            <a:r>
              <a:rPr lang="zh-TW" altLang="zh-TW" dirty="0"/>
              <a:t>年，現為國立中央大學最新的學院</a:t>
            </a:r>
            <a:r>
              <a:rPr lang="zh-TW" altLang="zh-TW" dirty="0" smtClean="0"/>
              <a:t>。以</a:t>
            </a:r>
            <a:r>
              <a:rPr lang="zh-TW" altLang="zh-TW" dirty="0"/>
              <a:t>跨領域理念整合基礎與臨床生醫研究， 並配合國家之六大新興產業計畫 中之「生物科技產業」與「醫療照護產業」發展研究。一方面落實跨領域生醫科技人才培育的機制，另一方面</a:t>
            </a:r>
            <a:r>
              <a:rPr lang="zh-TW" altLang="zh-TW" dirty="0" smtClean="0"/>
              <a:t>促進</a:t>
            </a:r>
            <a:r>
              <a:rPr lang="zh-TW" altLang="zh-TW" b="1" dirty="0" smtClean="0">
                <a:solidFill>
                  <a:srgbClr val="FFFF00"/>
                </a:solidFill>
              </a:rPr>
              <a:t>轉</a:t>
            </a:r>
            <a:r>
              <a:rPr lang="zh-TW" altLang="zh-TW" b="1" dirty="0">
                <a:solidFill>
                  <a:srgbClr val="FFFF00"/>
                </a:solidFill>
              </a:rPr>
              <a:t>譯醫學</a:t>
            </a:r>
            <a:r>
              <a:rPr lang="zh-TW" altLang="zh-TW" dirty="0"/>
              <a:t>、高通量生物晶片檢測、生醫訊號分析、</a:t>
            </a:r>
            <a:r>
              <a:rPr lang="zh-TW" altLang="zh-TW" b="1" dirty="0">
                <a:solidFill>
                  <a:srgbClr val="FFFF00"/>
                </a:solidFill>
              </a:rPr>
              <a:t>高階復健醫材與腦神經科學</a:t>
            </a:r>
            <a:r>
              <a:rPr lang="zh-TW" altLang="zh-TW" dirty="0"/>
              <a:t>、及</a:t>
            </a:r>
            <a:r>
              <a:rPr lang="zh-TW" altLang="zh-TW" b="1" dirty="0">
                <a:solidFill>
                  <a:srgbClr val="FFFF00"/>
                </a:solidFill>
              </a:rPr>
              <a:t>環境壓力與健康關係</a:t>
            </a:r>
            <a:r>
              <a:rPr lang="zh-TW" altLang="zh-TW" dirty="0" smtClean="0"/>
              <a:t>等的</a:t>
            </a:r>
            <a:r>
              <a:rPr lang="zh-TW" altLang="zh-TW" dirty="0"/>
              <a:t>研究與教學資源整合。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886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5.</a:t>
            </a:r>
            <a:r>
              <a:rPr lang="zh-TW" altLang="en-US" dirty="0" smtClean="0"/>
              <a:t> </a:t>
            </a:r>
            <a:r>
              <a:rPr lang="zh-TW" altLang="zh-TW" dirty="0" smtClean="0"/>
              <a:t>中央大學跨領域</a:t>
            </a:r>
            <a:r>
              <a:rPr lang="zh-TW" altLang="en-US" dirty="0" smtClean="0"/>
              <a:t>學門課程特色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495800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 dirty="0" smtClean="0"/>
              <a:t>（</a:t>
            </a:r>
            <a:r>
              <a:rPr lang="en-US" altLang="zh-TW" b="1" dirty="0" smtClean="0"/>
              <a:t>1</a:t>
            </a:r>
            <a:r>
              <a:rPr lang="zh-TW" altLang="zh-TW" b="1" dirty="0" smtClean="0"/>
              <a:t>）</a:t>
            </a:r>
            <a:r>
              <a:rPr lang="zh-TW" altLang="zh-TW" b="1" dirty="0"/>
              <a:t>課程創新化，塑造溫馨人文校風</a:t>
            </a:r>
            <a:endParaRPr lang="zh-TW" altLang="zh-TW" dirty="0"/>
          </a:p>
          <a:p>
            <a:pPr marL="0" indent="0">
              <a:buNone/>
            </a:pPr>
            <a:r>
              <a:rPr lang="zh-TW" altLang="zh-TW" b="1" dirty="0" smtClean="0"/>
              <a:t>（</a:t>
            </a:r>
            <a:r>
              <a:rPr lang="en-US" altLang="zh-TW" b="1" dirty="0" smtClean="0"/>
              <a:t>2</a:t>
            </a:r>
            <a:r>
              <a:rPr lang="zh-TW" altLang="zh-TW" b="1" dirty="0" smtClean="0"/>
              <a:t>）</a:t>
            </a:r>
            <a:r>
              <a:rPr lang="zh-TW" altLang="zh-TW" b="1" dirty="0"/>
              <a:t>教學多元化，掘發學生成功智能</a:t>
            </a:r>
            <a:endParaRPr lang="zh-TW" altLang="zh-TW" dirty="0"/>
          </a:p>
          <a:p>
            <a:pPr marL="0" indent="0">
              <a:buNone/>
            </a:pPr>
            <a:r>
              <a:rPr lang="zh-TW" altLang="zh-TW" b="1" dirty="0" smtClean="0"/>
              <a:t>（</a:t>
            </a:r>
            <a:r>
              <a:rPr lang="en-US" altLang="zh-TW" b="1" dirty="0" smtClean="0"/>
              <a:t>3</a:t>
            </a:r>
            <a:r>
              <a:rPr lang="zh-TW" altLang="zh-TW" b="1" dirty="0" smtClean="0"/>
              <a:t>）</a:t>
            </a:r>
            <a:r>
              <a:rPr lang="zh-TW" altLang="zh-TW" b="1" dirty="0"/>
              <a:t>師資精進化，提升教育學習績效</a:t>
            </a:r>
            <a:endParaRPr lang="zh-TW" altLang="zh-TW" dirty="0"/>
          </a:p>
          <a:p>
            <a:pPr marL="0" indent="0">
              <a:buNone/>
            </a:pPr>
            <a:r>
              <a:rPr lang="zh-TW" altLang="zh-TW" b="1" dirty="0" smtClean="0"/>
              <a:t>（</a:t>
            </a:r>
            <a:r>
              <a:rPr lang="en-US" altLang="zh-TW" b="1" dirty="0" smtClean="0"/>
              <a:t>4</a:t>
            </a:r>
            <a:r>
              <a:rPr lang="zh-TW" altLang="zh-TW" b="1" dirty="0" smtClean="0"/>
              <a:t>）</a:t>
            </a:r>
            <a:r>
              <a:rPr lang="zh-TW" altLang="zh-TW" b="1" dirty="0"/>
              <a:t>教育國際化，擴展學生國際視野</a:t>
            </a:r>
            <a:endParaRPr lang="zh-TW" altLang="zh-TW" dirty="0"/>
          </a:p>
          <a:p>
            <a:pPr marL="0" indent="0">
              <a:buNone/>
            </a:pPr>
            <a:r>
              <a:rPr lang="zh-TW" altLang="zh-TW" b="1" dirty="0" smtClean="0"/>
              <a:t>（</a:t>
            </a:r>
            <a:r>
              <a:rPr lang="en-US" altLang="zh-TW" b="1" dirty="0" smtClean="0"/>
              <a:t>5</a:t>
            </a:r>
            <a:r>
              <a:rPr lang="zh-TW" altLang="zh-TW" b="1" dirty="0" smtClean="0"/>
              <a:t>）</a:t>
            </a:r>
            <a:r>
              <a:rPr lang="zh-TW" altLang="zh-TW" b="1" dirty="0"/>
              <a:t>學生全人化，開展學生多元潛能</a:t>
            </a:r>
            <a:endParaRPr lang="zh-TW" altLang="zh-TW" dirty="0"/>
          </a:p>
          <a:p>
            <a:pPr marL="0" indent="0">
              <a:buNone/>
            </a:pPr>
            <a:r>
              <a:rPr lang="zh-TW" altLang="zh-TW" b="1" dirty="0" smtClean="0"/>
              <a:t>（</a:t>
            </a:r>
            <a:r>
              <a:rPr lang="en-US" altLang="zh-TW" b="1" dirty="0" smtClean="0"/>
              <a:t>6</a:t>
            </a:r>
            <a:r>
              <a:rPr lang="zh-TW" altLang="zh-TW" b="1" dirty="0" smtClean="0"/>
              <a:t>）</a:t>
            </a:r>
            <a:r>
              <a:rPr lang="zh-TW" altLang="zh-TW" b="1" dirty="0"/>
              <a:t>資源整合化，發展學校課程特色</a:t>
            </a:r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964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二、</a:t>
            </a:r>
            <a:r>
              <a:rPr lang="zh-TW" altLang="zh-TW" dirty="0" smtClean="0"/>
              <a:t>護理的迷思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zh-TW" dirty="0"/>
              <a:t>跳出護理小圈圈，跨領域跨一大步？</a:t>
            </a:r>
            <a:endParaRPr lang="en-US" altLang="zh-TW" dirty="0" smtClean="0"/>
          </a:p>
          <a:p>
            <a:pPr marL="0" indent="0" algn="ctr">
              <a:buNone/>
            </a:pPr>
            <a:r>
              <a:rPr lang="zh-TW" altLang="zh-TW" dirty="0" smtClean="0"/>
              <a:t>護理</a:t>
            </a:r>
            <a:r>
              <a:rPr lang="zh-TW" altLang="zh-TW" dirty="0"/>
              <a:t>系的主任一定要護理師出身嗎？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zh-TW" dirty="0"/>
              <a:t>護理只能做護理的工作嗎？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zh-TW" dirty="0"/>
              <a:t>在醫院裡除了護理師以外其他的行政工作，如人事、總務工作</a:t>
            </a:r>
            <a:r>
              <a:rPr lang="zh-TW" altLang="zh-TW" dirty="0" smtClean="0"/>
              <a:t>，我們</a:t>
            </a:r>
            <a:r>
              <a:rPr lang="zh-TW" altLang="zh-TW" dirty="0"/>
              <a:t>可以做嗎？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zh-TW" dirty="0"/>
              <a:t>護理可以做</a:t>
            </a:r>
            <a:r>
              <a:rPr lang="zh-TW" altLang="zh-TW" dirty="0" smtClean="0"/>
              <a:t>其他</a:t>
            </a:r>
            <a:r>
              <a:rPr lang="zh-TW" altLang="en-US" dirty="0" smtClean="0"/>
              <a:t>行業</a:t>
            </a:r>
            <a:r>
              <a:rPr lang="zh-TW" altLang="zh-TW" dirty="0" smtClean="0"/>
              <a:t>的</a:t>
            </a:r>
            <a:r>
              <a:rPr lang="zh-TW" altLang="zh-TW" dirty="0"/>
              <a:t>工作嗎</a:t>
            </a:r>
            <a:r>
              <a:rPr lang="zh-TW" altLang="zh-TW" dirty="0" smtClean="0"/>
              <a:t>？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/>
            </a:r>
            <a:br>
              <a:rPr lang="en-US" altLang="zh-TW" dirty="0"/>
            </a:br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708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護理的迷思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zh-TW" dirty="0"/>
              <a:t>䕶理工作</a:t>
            </a:r>
            <a:r>
              <a:rPr lang="zh-TW" altLang="zh-TW" dirty="0" smtClean="0"/>
              <a:t>除了護理人</a:t>
            </a:r>
            <a:r>
              <a:rPr lang="zh-TW" altLang="en-US" dirty="0" smtClean="0"/>
              <a:t>員，</a:t>
            </a:r>
            <a:r>
              <a:rPr lang="zh-TW" altLang="zh-TW" dirty="0" smtClean="0"/>
              <a:t>還</a:t>
            </a:r>
            <a:r>
              <a:rPr lang="zh-TW" altLang="en-US" dirty="0" smtClean="0"/>
              <a:t>有</a:t>
            </a:r>
            <a:r>
              <a:rPr lang="zh-TW" altLang="zh-TW" dirty="0" smtClean="0"/>
              <a:t>其他</a:t>
            </a:r>
            <a:r>
              <a:rPr lang="zh-TW" altLang="zh-TW" dirty="0"/>
              <a:t>的人也可以參與嗎？</a:t>
            </a:r>
            <a:endParaRPr lang="en-US" altLang="zh-TW" dirty="0" smtClean="0"/>
          </a:p>
          <a:p>
            <a:pPr marL="0" indent="0" algn="ctr">
              <a:buNone/>
            </a:pPr>
            <a:r>
              <a:rPr lang="zh-TW" altLang="zh-TW" dirty="0" smtClean="0"/>
              <a:t>別</a:t>
            </a:r>
            <a:r>
              <a:rPr lang="zh-TW" altLang="zh-TW" dirty="0"/>
              <a:t>的領域的人可以</a:t>
            </a:r>
            <a:r>
              <a:rPr lang="zh-TW" altLang="zh-TW" dirty="0" smtClean="0"/>
              <a:t>來</a:t>
            </a:r>
            <a:r>
              <a:rPr lang="zh-TW" altLang="en-US" dirty="0" smtClean="0"/>
              <a:t>擔任</a:t>
            </a:r>
            <a:r>
              <a:rPr lang="zh-TW" altLang="zh-TW" dirty="0" smtClean="0"/>
              <a:t>護理</a:t>
            </a:r>
            <a:r>
              <a:rPr lang="zh-TW" altLang="zh-TW" dirty="0"/>
              <a:t>系主任嗎</a:t>
            </a:r>
            <a:r>
              <a:rPr lang="zh-TW" altLang="zh-TW" dirty="0" smtClean="0"/>
              <a:t>？</a:t>
            </a:r>
            <a:endParaRPr lang="en-US" altLang="zh-TW" dirty="0" smtClean="0"/>
          </a:p>
          <a:p>
            <a:pPr marL="0" indent="0" algn="ctr">
              <a:buNone/>
            </a:pPr>
            <a:r>
              <a:rPr lang="zh-TW" altLang="zh-TW" dirty="0" smtClean="0"/>
              <a:t>別的領域的人可以來</a:t>
            </a:r>
            <a:r>
              <a:rPr lang="zh-TW" altLang="en-US" dirty="0"/>
              <a:t>擔任</a:t>
            </a:r>
            <a:r>
              <a:rPr lang="zh-TW" altLang="zh-TW" dirty="0" smtClean="0"/>
              <a:t>護理</a:t>
            </a:r>
            <a:r>
              <a:rPr lang="zh-TW" altLang="en-US" dirty="0" smtClean="0"/>
              <a:t>學院院長嗎</a:t>
            </a:r>
            <a:r>
              <a:rPr lang="zh-TW" altLang="zh-TW" dirty="0" smtClean="0"/>
              <a:t>？</a:t>
            </a:r>
            <a:endParaRPr lang="en-US" altLang="zh-TW" dirty="0" smtClean="0"/>
          </a:p>
          <a:p>
            <a:pPr marL="0" indent="0" algn="ctr">
              <a:buNone/>
            </a:pPr>
            <a:r>
              <a:rPr lang="zh-TW" altLang="zh-TW" dirty="0" smtClean="0"/>
              <a:t>別的領域的人可以來</a:t>
            </a:r>
            <a:r>
              <a:rPr lang="zh-TW" altLang="en-US" dirty="0"/>
              <a:t>擔任</a:t>
            </a:r>
            <a:r>
              <a:rPr lang="zh-TW" altLang="zh-TW" dirty="0" smtClean="0"/>
              <a:t>護理</a:t>
            </a:r>
            <a:r>
              <a:rPr lang="zh-TW" altLang="en-US" dirty="0" smtClean="0"/>
              <a:t>學校校長嗎</a:t>
            </a:r>
            <a:r>
              <a:rPr lang="zh-TW" altLang="zh-TW" dirty="0" smtClean="0"/>
              <a:t>？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zh-TW" dirty="0"/>
              <a:t>䕶理可以做行政院長丶總統嗎？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zh-TW" dirty="0"/>
              <a:t>護理可以跟別人合作嗎？</a:t>
            </a:r>
          </a:p>
        </p:txBody>
      </p:sp>
    </p:spTree>
    <p:extLst>
      <p:ext uri="{BB962C8B-B14F-4D97-AF65-F5344CB8AC3E}">
        <p14:creationId xmlns:p14="http://schemas.microsoft.com/office/powerpoint/2010/main" val="13911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護理的迷思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TW" altLang="zh-TW" dirty="0"/>
              <a:t>護理</a:t>
            </a:r>
            <a:r>
              <a:rPr lang="zh-TW" altLang="zh-TW" dirty="0" smtClean="0"/>
              <a:t>系主任可以</a:t>
            </a:r>
            <a:r>
              <a:rPr lang="zh-TW" altLang="en-US" dirty="0"/>
              <a:t>擔任</a:t>
            </a:r>
            <a:r>
              <a:rPr lang="zh-TW" altLang="zh-TW" dirty="0" smtClean="0"/>
              <a:t>別</a:t>
            </a:r>
            <a:r>
              <a:rPr lang="zh-TW" altLang="zh-TW" dirty="0"/>
              <a:t>的領域</a:t>
            </a:r>
            <a:r>
              <a:rPr lang="zh-TW" altLang="zh-TW" dirty="0" smtClean="0"/>
              <a:t>的</a:t>
            </a:r>
            <a:r>
              <a:rPr lang="zh-TW" altLang="en-US" dirty="0" smtClean="0"/>
              <a:t>主任</a:t>
            </a:r>
            <a:r>
              <a:rPr lang="zh-TW" altLang="zh-TW" dirty="0" smtClean="0"/>
              <a:t>嗎</a:t>
            </a:r>
            <a:r>
              <a:rPr lang="zh-TW" altLang="zh-TW" dirty="0"/>
              <a:t>？</a:t>
            </a:r>
            <a:endParaRPr lang="en-US" altLang="zh-TW" dirty="0"/>
          </a:p>
          <a:p>
            <a:pPr marL="0" indent="0" algn="ctr">
              <a:buNone/>
            </a:pPr>
            <a:r>
              <a:rPr lang="zh-TW" altLang="zh-TW" dirty="0" smtClean="0"/>
              <a:t>護理</a:t>
            </a:r>
            <a:r>
              <a:rPr lang="zh-TW" altLang="en-US" dirty="0"/>
              <a:t>學院院長</a:t>
            </a:r>
            <a:r>
              <a:rPr lang="zh-TW" altLang="zh-TW" dirty="0" smtClean="0"/>
              <a:t>可以</a:t>
            </a:r>
            <a:r>
              <a:rPr lang="zh-TW" altLang="en-US" dirty="0" smtClean="0"/>
              <a:t>擔任</a:t>
            </a:r>
            <a:r>
              <a:rPr lang="zh-TW" altLang="zh-TW" dirty="0"/>
              <a:t>別的領域</a:t>
            </a:r>
            <a:r>
              <a:rPr lang="zh-TW" altLang="zh-TW" dirty="0" smtClean="0"/>
              <a:t>的</a:t>
            </a:r>
            <a:r>
              <a:rPr lang="zh-TW" altLang="en-US" dirty="0"/>
              <a:t>院長</a:t>
            </a:r>
            <a:r>
              <a:rPr lang="zh-TW" altLang="en-US" dirty="0" smtClean="0"/>
              <a:t>嗎</a:t>
            </a:r>
            <a:r>
              <a:rPr lang="zh-TW" altLang="zh-TW" dirty="0"/>
              <a:t>？</a:t>
            </a:r>
            <a:endParaRPr lang="en-US" altLang="zh-TW" dirty="0"/>
          </a:p>
          <a:p>
            <a:pPr marL="0" indent="0" algn="ctr">
              <a:buNone/>
            </a:pPr>
            <a:r>
              <a:rPr lang="zh-TW" altLang="zh-TW" dirty="0" smtClean="0"/>
              <a:t>護理</a:t>
            </a:r>
            <a:r>
              <a:rPr lang="zh-TW" altLang="en-US" dirty="0"/>
              <a:t>學校校長</a:t>
            </a:r>
            <a:r>
              <a:rPr lang="zh-TW" altLang="zh-TW" dirty="0" smtClean="0"/>
              <a:t>可以</a:t>
            </a:r>
            <a:r>
              <a:rPr lang="zh-TW" altLang="zh-TW" dirty="0"/>
              <a:t>來</a:t>
            </a:r>
            <a:r>
              <a:rPr lang="zh-TW" altLang="en-US" dirty="0" smtClean="0"/>
              <a:t>擔任</a:t>
            </a:r>
            <a:r>
              <a:rPr lang="zh-TW" altLang="en-US" dirty="0"/>
              <a:t>一般</a:t>
            </a:r>
            <a:r>
              <a:rPr lang="zh-TW" altLang="en-US" dirty="0" smtClean="0"/>
              <a:t>大學的校長嗎</a:t>
            </a:r>
            <a:r>
              <a:rPr lang="zh-TW" altLang="zh-TW" dirty="0"/>
              <a:t>？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zh-TW" dirty="0"/>
              <a:t>䕶理可以做行政院長丶總統嗎？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zh-TW" dirty="0"/>
              <a:t>護理</a:t>
            </a:r>
            <a:r>
              <a:rPr lang="zh-TW" altLang="zh-TW" dirty="0" smtClean="0"/>
              <a:t>可以</a:t>
            </a:r>
            <a:r>
              <a:rPr lang="zh-TW" altLang="en-US" dirty="0" smtClean="0"/>
              <a:t>跨行</a:t>
            </a:r>
            <a:r>
              <a:rPr lang="zh-TW" altLang="zh-TW" dirty="0" smtClean="0"/>
              <a:t>跟</a:t>
            </a:r>
            <a:r>
              <a:rPr lang="zh-TW" altLang="zh-TW" dirty="0"/>
              <a:t>別人合作嗎？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1418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zh-TW" altLang="en-US" sz="4000" dirty="0" smtClean="0"/>
              <a:t>三、</a:t>
            </a:r>
            <a:r>
              <a:rPr lang="zh-TW" altLang="en-US" sz="4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未來環境變遷與領導方式變革</a:t>
            </a:r>
            <a:r>
              <a:rPr lang="en-US" altLang="zh-TW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 </a:t>
            </a:r>
            <a:r>
              <a:rPr lang="zh-TW" alt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未來</a:t>
            </a:r>
            <a:r>
              <a:rPr lang="zh-TW" alt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環境</a:t>
            </a:r>
            <a:r>
              <a:rPr lang="zh-TW" alt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變遷</a:t>
            </a:r>
            <a:endParaRPr lang="en-US" altLang="zh-TW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altLang="zh-TW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2.</a:t>
            </a:r>
            <a:r>
              <a:rPr lang="zh-TW" alt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領導</a:t>
            </a:r>
            <a:r>
              <a:rPr lang="zh-TW" alt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方式</a:t>
            </a:r>
            <a:r>
              <a:rPr lang="zh-TW" alt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變革</a:t>
            </a:r>
            <a:endParaRPr lang="en-US" altLang="zh-TW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dirty="0" smtClean="0"/>
              <a:t>	</a:t>
            </a:r>
            <a:r>
              <a:rPr lang="en-US" altLang="zh-TW" sz="2800" dirty="0" smtClean="0"/>
              <a:t>(1)</a:t>
            </a:r>
            <a:r>
              <a:rPr lang="zh-TW" altLang="en-US" sz="2800" dirty="0" smtClean="0"/>
              <a:t> 代表人物介紹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en-US" altLang="zh-TW" sz="2800" dirty="0"/>
              <a:t>	</a:t>
            </a:r>
            <a:r>
              <a:rPr lang="en-US" altLang="zh-TW" sz="2800" dirty="0" smtClean="0"/>
              <a:t>(2)</a:t>
            </a:r>
            <a:r>
              <a:rPr lang="zh-TW" altLang="en-US" sz="2800" dirty="0" smtClean="0"/>
              <a:t> 未來式領導人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en-US" altLang="zh-TW" sz="2800" dirty="0"/>
              <a:t>	</a:t>
            </a:r>
            <a:r>
              <a:rPr lang="en-US" altLang="zh-TW" sz="2800" dirty="0" smtClean="0"/>
              <a:t>(3)</a:t>
            </a:r>
            <a:r>
              <a:rPr lang="zh-TW" altLang="en-US" sz="2800" dirty="0" smtClean="0"/>
              <a:t> </a:t>
            </a:r>
            <a:r>
              <a:rPr lang="zh-TW" altLang="zh-TW" sz="2800" dirty="0" smtClean="0"/>
              <a:t>未來</a:t>
            </a:r>
            <a:r>
              <a:rPr lang="zh-TW" altLang="zh-TW" sz="2800" dirty="0"/>
              <a:t>的領導方式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9075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未來環境變遷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556792"/>
            <a:ext cx="8229600" cy="4495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TW" altLang="en-US" sz="3300" dirty="0" smtClean="0"/>
              <a:t>世界在改變，十年前與現在的不同</a:t>
            </a:r>
            <a:r>
              <a:rPr lang="en-US" altLang="zh-TW" sz="3300" dirty="0" smtClean="0"/>
              <a:t>:</a:t>
            </a:r>
            <a:endParaRPr lang="zh-TW" altLang="en-US" sz="3300" dirty="0" smtClean="0"/>
          </a:p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 網路的崛起</a:t>
            </a:r>
          </a:p>
          <a:p>
            <a:pPr marL="0" indent="0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 電子商務取代一般的買賣</a:t>
            </a:r>
          </a:p>
          <a:p>
            <a:pPr marL="0" indent="0">
              <a:buNone/>
            </a:pPr>
            <a:r>
              <a:rPr lang="en-US" altLang="zh-TW" dirty="0" smtClean="0"/>
              <a:t>3.</a:t>
            </a:r>
            <a:r>
              <a:rPr lang="zh-TW" altLang="en-US" dirty="0" smtClean="0"/>
              <a:t> 人口結構的改變</a:t>
            </a:r>
          </a:p>
          <a:p>
            <a:pPr marL="0" indent="0">
              <a:buNone/>
            </a:pPr>
            <a:r>
              <a:rPr lang="zh-TW" altLang="en-US" dirty="0" smtClean="0"/>
              <a:t>    六十歲是老人，現在六十歲時是中間人物</a:t>
            </a:r>
          </a:p>
          <a:p>
            <a:pPr marL="0" indent="0">
              <a:buNone/>
            </a:pPr>
            <a:r>
              <a:rPr lang="en-US" altLang="zh-TW" dirty="0" smtClean="0"/>
              <a:t>4.</a:t>
            </a:r>
            <a:r>
              <a:rPr lang="zh-TW" altLang="en-US" dirty="0" smtClean="0"/>
              <a:t> </a:t>
            </a:r>
            <a:r>
              <a:rPr lang="en-US" altLang="zh-TW" dirty="0" smtClean="0"/>
              <a:t>eBay</a:t>
            </a:r>
            <a:r>
              <a:rPr lang="zh-TW" altLang="en-US" dirty="0" smtClean="0"/>
              <a:t>、小米機、阿里巴巴的存在</a:t>
            </a:r>
          </a:p>
          <a:p>
            <a:pPr marL="0" indent="0">
              <a:buNone/>
            </a:pPr>
            <a:r>
              <a:rPr lang="en-US" altLang="zh-TW" dirty="0" smtClean="0"/>
              <a:t>5.</a:t>
            </a:r>
            <a:r>
              <a:rPr lang="zh-TW" altLang="en-US" dirty="0" smtClean="0"/>
              <a:t> 可以無距離的電話電視面談</a:t>
            </a:r>
          </a:p>
          <a:p>
            <a:pPr marL="0" indent="0">
              <a:buNone/>
            </a:pPr>
            <a:r>
              <a:rPr lang="en-US" altLang="zh-TW" dirty="0" smtClean="0"/>
              <a:t>6.</a:t>
            </a:r>
            <a:r>
              <a:rPr lang="zh-TW" altLang="en-US" dirty="0" smtClean="0"/>
              <a:t> 高離職率丶高失業率</a:t>
            </a:r>
          </a:p>
          <a:p>
            <a:pPr marL="0" indent="0">
              <a:buNone/>
            </a:pPr>
            <a:r>
              <a:rPr lang="en-US" altLang="zh-TW" dirty="0" smtClean="0"/>
              <a:t>7.</a:t>
            </a:r>
            <a:r>
              <a:rPr lang="zh-TW" altLang="en-US" dirty="0" smtClean="0"/>
              <a:t> 貧富差距更大</a:t>
            </a:r>
          </a:p>
          <a:p>
            <a:pPr marL="0" indent="0">
              <a:buNone/>
            </a:pPr>
            <a:r>
              <a:rPr lang="en-US" altLang="zh-TW" dirty="0" smtClean="0"/>
              <a:t>8.</a:t>
            </a:r>
            <a:r>
              <a:rPr lang="zh-TW" altLang="en-US" dirty="0" smtClean="0"/>
              <a:t> 個別差異化更大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9475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eBay-</a:t>
            </a:r>
            <a:r>
              <a:rPr lang="zh-TW" altLang="en-US" b="1" dirty="0"/>
              <a:t>全球最大網路市集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4495800"/>
          </a:xfrm>
        </p:spPr>
      </p:pic>
    </p:spTree>
    <p:extLst>
      <p:ext uri="{BB962C8B-B14F-4D97-AF65-F5344CB8AC3E}">
        <p14:creationId xmlns:p14="http://schemas.microsoft.com/office/powerpoint/2010/main" val="28400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小米機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4495800"/>
          </a:xfrm>
        </p:spPr>
      </p:pic>
    </p:spTree>
    <p:extLst>
      <p:ext uri="{BB962C8B-B14F-4D97-AF65-F5344CB8AC3E}">
        <p14:creationId xmlns:p14="http://schemas.microsoft.com/office/powerpoint/2010/main" val="103466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阿里巴巴</a:t>
            </a:r>
            <a:r>
              <a:rPr lang="en-US" altLang="zh-TW" dirty="0" smtClean="0"/>
              <a:t>-</a:t>
            </a:r>
            <a:r>
              <a:rPr lang="zh-TW" altLang="en-US" dirty="0" smtClean="0"/>
              <a:t>馬云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723" y="2295170"/>
            <a:ext cx="3919269" cy="2291382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2609" y="2301858"/>
            <a:ext cx="4104455" cy="227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7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125113" cy="924475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演講大綱</a:t>
            </a:r>
            <a:endParaRPr lang="zh-TW" altLang="en-US" sz="5400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zh-TW" altLang="en-US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一</a:t>
            </a:r>
            <a:r>
              <a:rPr lang="en-US" altLang="zh-TW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  <a:r>
              <a:rPr lang="zh-TW" alt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跨領域的觀念</a:t>
            </a:r>
            <a:endParaRPr lang="en-US" altLang="zh-TW" sz="28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zh-TW" alt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二</a:t>
            </a:r>
            <a:r>
              <a:rPr lang="en-US" altLang="zh-TW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  <a:r>
              <a:rPr lang="zh-TW" alt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護理的迷思、迷失</a:t>
            </a:r>
            <a:endParaRPr lang="en-US" altLang="zh-TW" sz="28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zh-TW" altLang="en-US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三</a:t>
            </a:r>
            <a:r>
              <a:rPr lang="en-US" altLang="zh-TW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  <a:r>
              <a:rPr lang="zh-TW" alt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未來環境變遷與領導方式變革</a:t>
            </a:r>
            <a:endParaRPr lang="en-US" altLang="zh-TW" sz="28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zh-TW" altLang="en-US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四</a:t>
            </a:r>
            <a:r>
              <a:rPr lang="en-US" altLang="zh-TW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  <a:r>
              <a:rPr lang="zh-TW" alt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zh-TW" altLang="zh-TW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資源</a:t>
            </a:r>
            <a:r>
              <a:rPr lang="zh-TW" altLang="zh-TW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整合、</a:t>
            </a:r>
            <a:r>
              <a:rPr lang="zh-TW" altLang="zh-TW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團隊合作</a:t>
            </a:r>
            <a:endParaRPr lang="en-US" altLang="zh-TW" sz="28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zh-TW" alt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五</a:t>
            </a:r>
            <a:r>
              <a:rPr lang="en-US" altLang="zh-TW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  <a:r>
              <a:rPr lang="zh-TW" alt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四十五年護理行政生涯回顧</a:t>
            </a:r>
            <a:endParaRPr lang="en-US" altLang="zh-TW" sz="28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zh-TW" altLang="en-US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六</a:t>
            </a:r>
            <a:r>
              <a:rPr lang="en-US" altLang="zh-TW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  <a:r>
              <a:rPr lang="zh-TW" alt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對護理的期望</a:t>
            </a:r>
            <a:endParaRPr lang="en-US" altLang="zh-TW" sz="28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endParaRPr lang="en-US" altLang="zh-TW" sz="2800" dirty="0" smtClean="0"/>
          </a:p>
        </p:txBody>
      </p:sp>
      <p:pic>
        <p:nvPicPr>
          <p:cNvPr id="1027" name="Picture 3" descr="C:\Users\Yuanpei\AppData\Local\Microsoft\Windows\Temporary Internet Files\Content.IE5\YRKK9GPA\Voluntariado-social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3645024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18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 </a:t>
            </a:r>
            <a:r>
              <a:rPr lang="zh-TW" altLang="zh-TW" dirty="0" smtClean="0"/>
              <a:t>領導</a:t>
            </a:r>
            <a:r>
              <a:rPr lang="zh-TW" altLang="en-US" dirty="0" smtClean="0"/>
              <a:t>方式</a:t>
            </a:r>
            <a:r>
              <a:rPr lang="zh-TW" altLang="zh-TW" dirty="0" smtClean="0"/>
              <a:t>變革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zh-TW" dirty="0"/>
              <a:t>第一代的成功領導</a:t>
            </a:r>
            <a:r>
              <a:rPr lang="zh-TW" altLang="zh-TW" dirty="0" smtClean="0"/>
              <a:t>企業家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	</a:t>
            </a:r>
            <a:r>
              <a:rPr lang="zh-TW" altLang="zh-TW" dirty="0" smtClean="0"/>
              <a:t>王永慶</a:t>
            </a:r>
            <a:r>
              <a:rPr lang="zh-TW" altLang="zh-TW" dirty="0"/>
              <a:t>丶施振榮丶張忠謀丶嚴長壽</a:t>
            </a:r>
            <a:r>
              <a:rPr lang="zh-TW" altLang="zh-TW" dirty="0" smtClean="0"/>
              <a:t>丶</a:t>
            </a:r>
            <a:r>
              <a:rPr lang="en-US" altLang="zh-TW" dirty="0" smtClean="0"/>
              <a:t>	</a:t>
            </a:r>
            <a:r>
              <a:rPr lang="zh-TW" altLang="zh-TW" dirty="0" smtClean="0"/>
              <a:t>郭台銘</a:t>
            </a:r>
            <a:r>
              <a:rPr lang="zh-TW" altLang="en-US" dirty="0"/>
              <a:t>、</a:t>
            </a:r>
            <a:r>
              <a:rPr lang="zh-TW" altLang="zh-TW" dirty="0" smtClean="0"/>
              <a:t>星雲</a:t>
            </a:r>
            <a:r>
              <a:rPr lang="zh-TW" altLang="zh-TW" dirty="0"/>
              <a:t>法師丶證嚴法師等人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zh-TW" dirty="0"/>
              <a:t>第二代是否有培養適當人才？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	</a:t>
            </a:r>
            <a:r>
              <a:rPr lang="zh-TW" altLang="zh-TW" dirty="0" smtClean="0"/>
              <a:t>國民黨</a:t>
            </a:r>
            <a:r>
              <a:rPr lang="zh-TW" altLang="zh-TW" dirty="0"/>
              <a:t>及民進黨是否有培養中生代的</a:t>
            </a:r>
            <a:r>
              <a:rPr lang="zh-TW" altLang="zh-TW" dirty="0" smtClean="0"/>
              <a:t>人</a:t>
            </a:r>
            <a:r>
              <a:rPr lang="en-US" altLang="zh-TW" dirty="0" smtClean="0"/>
              <a:t>	</a:t>
            </a:r>
            <a:r>
              <a:rPr lang="zh-TW" altLang="zh-TW" dirty="0" smtClean="0"/>
              <a:t>才</a:t>
            </a:r>
            <a:r>
              <a:rPr lang="zh-TW" altLang="zh-TW" dirty="0"/>
              <a:t>？領導人到哪裡去了？是否有讓</a:t>
            </a:r>
            <a:r>
              <a:rPr lang="zh-TW" altLang="zh-TW" dirty="0" smtClean="0"/>
              <a:t>年輕</a:t>
            </a:r>
            <a:r>
              <a:rPr lang="en-US" altLang="zh-TW" dirty="0" smtClean="0"/>
              <a:t>	</a:t>
            </a:r>
            <a:r>
              <a:rPr lang="zh-TW" altLang="zh-TW" dirty="0" smtClean="0"/>
              <a:t>人</a:t>
            </a:r>
            <a:r>
              <a:rPr lang="zh-TW" altLang="zh-TW" dirty="0"/>
              <a:t>直接參與領導的機會？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33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經營之神</a:t>
            </a:r>
            <a:r>
              <a:rPr lang="en-US" altLang="zh-TW" dirty="0" smtClean="0"/>
              <a:t>-</a:t>
            </a:r>
            <a:r>
              <a:rPr lang="zh-TW" altLang="en-US" dirty="0" smtClean="0"/>
              <a:t>王永慶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05" y="2060848"/>
            <a:ext cx="5399108" cy="396044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3" y="2060848"/>
            <a:ext cx="324939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0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6856" y="476672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宏碁前董事長</a:t>
            </a:r>
            <a:r>
              <a:rPr lang="en-US" altLang="zh-TW" dirty="0" smtClean="0"/>
              <a:t>-</a:t>
            </a:r>
            <a:r>
              <a:rPr lang="zh-TW" altLang="zh-TW" dirty="0" smtClean="0"/>
              <a:t>施振榮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2204864"/>
            <a:ext cx="5063033" cy="413385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2210194"/>
            <a:ext cx="3240360" cy="41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1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6856" y="18052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亞都飯店總裁</a:t>
            </a:r>
            <a:r>
              <a:rPr lang="en-US" altLang="zh-TW" dirty="0" smtClean="0"/>
              <a:t>-</a:t>
            </a:r>
            <a:r>
              <a:rPr lang="zh-TW" altLang="zh-TW" dirty="0" smtClean="0"/>
              <a:t>嚴長壽</a:t>
            </a:r>
            <a:endParaRPr lang="zh-TW" altLang="en-US" dirty="0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801" y="1052736"/>
            <a:ext cx="3744416" cy="2488378"/>
          </a:xfr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645024"/>
            <a:ext cx="2457450" cy="185737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2986" y="3643194"/>
            <a:ext cx="2108770" cy="291713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764" y="1162804"/>
            <a:ext cx="3570684" cy="528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0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慈濟功德會</a:t>
            </a:r>
            <a:r>
              <a:rPr lang="en-US" altLang="zh-TW" dirty="0" smtClean="0"/>
              <a:t>-</a:t>
            </a:r>
            <a:r>
              <a:rPr lang="zh-TW" altLang="en-US" dirty="0" smtClean="0"/>
              <a:t>證嚴法師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276872"/>
            <a:ext cx="3017520" cy="3785616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2276872"/>
            <a:ext cx="524218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0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佛光山基金會</a:t>
            </a:r>
            <a:r>
              <a:rPr lang="en-US" altLang="zh-TW" dirty="0" smtClean="0"/>
              <a:t>-</a:t>
            </a:r>
            <a:r>
              <a:rPr lang="zh-TW" altLang="zh-TW" dirty="0" smtClean="0"/>
              <a:t>星雲</a:t>
            </a:r>
            <a:r>
              <a:rPr lang="zh-TW" altLang="zh-TW" dirty="0"/>
              <a:t>法師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204864"/>
            <a:ext cx="5392958" cy="3741365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5853" y="1340768"/>
            <a:ext cx="331236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4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跨領域的代表人物</a:t>
            </a:r>
            <a:r>
              <a:rPr lang="en-US" altLang="zh-TW" dirty="0" smtClean="0"/>
              <a:t>-</a:t>
            </a:r>
            <a:r>
              <a:rPr lang="zh-TW" altLang="en-US" dirty="0"/>
              <a:t>證嚴法師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跨領域的代表人物：證嚴法師！</a:t>
            </a:r>
          </a:p>
          <a:p>
            <a:r>
              <a:rPr lang="zh-TW" altLang="en-US" dirty="0" smtClean="0"/>
              <a:t>慈済的領域包括醫院</a:t>
            </a:r>
            <a:r>
              <a:rPr lang="zh-TW" altLang="en-US" dirty="0"/>
              <a:t>、</a:t>
            </a:r>
            <a:r>
              <a:rPr lang="zh-TW" altLang="en-US" dirty="0" smtClean="0"/>
              <a:t>慈善事業等。</a:t>
            </a:r>
            <a:endParaRPr lang="en-US" altLang="zh-TW" dirty="0" smtClean="0"/>
          </a:p>
          <a:p>
            <a:endParaRPr lang="zh-TW" altLang="en-US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9119" y="2996952"/>
            <a:ext cx="3433564" cy="325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7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慈濟之四大志業八大腳印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5832" y="1412776"/>
            <a:ext cx="8229600" cy="44958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１</a:t>
            </a:r>
            <a:r>
              <a:rPr lang="en-US" altLang="zh-TW" dirty="0" smtClean="0"/>
              <a:t>. </a:t>
            </a:r>
            <a:r>
              <a:rPr lang="zh-TW" altLang="en-US" dirty="0"/>
              <a:t>慈善志業 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２</a:t>
            </a:r>
            <a:r>
              <a:rPr lang="en-US" altLang="zh-TW" dirty="0"/>
              <a:t>. </a:t>
            </a:r>
            <a:r>
              <a:rPr lang="zh-TW" altLang="en-US" dirty="0"/>
              <a:t>醫療志業 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３</a:t>
            </a:r>
            <a:r>
              <a:rPr lang="en-US" altLang="zh-TW" dirty="0"/>
              <a:t>. </a:t>
            </a:r>
            <a:r>
              <a:rPr lang="zh-TW" altLang="en-US" dirty="0"/>
              <a:t>教育志業 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４</a:t>
            </a:r>
            <a:r>
              <a:rPr lang="en-US" altLang="zh-TW" dirty="0"/>
              <a:t>. </a:t>
            </a:r>
            <a:r>
              <a:rPr lang="zh-TW" altLang="en-US" dirty="0"/>
              <a:t>人文志業 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５</a:t>
            </a:r>
            <a:r>
              <a:rPr lang="en-US" altLang="zh-TW" dirty="0"/>
              <a:t>. </a:t>
            </a:r>
            <a:r>
              <a:rPr lang="zh-TW" altLang="en-US" dirty="0"/>
              <a:t>國際賑災 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６</a:t>
            </a:r>
            <a:r>
              <a:rPr lang="en-US" altLang="zh-TW" dirty="0"/>
              <a:t>. </a:t>
            </a:r>
            <a:r>
              <a:rPr lang="zh-TW" altLang="en-US" dirty="0"/>
              <a:t>骨髓捐贈 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７</a:t>
            </a:r>
            <a:r>
              <a:rPr lang="en-US" altLang="zh-TW" dirty="0"/>
              <a:t>. </a:t>
            </a:r>
            <a:r>
              <a:rPr lang="zh-TW" altLang="en-US" dirty="0"/>
              <a:t>社區志工 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８</a:t>
            </a:r>
            <a:r>
              <a:rPr lang="en-US" altLang="zh-TW" dirty="0"/>
              <a:t>. </a:t>
            </a:r>
            <a:r>
              <a:rPr lang="zh-TW" altLang="en-US" dirty="0"/>
              <a:t>環保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1988840"/>
            <a:ext cx="5059536" cy="360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7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跨領域的代表人物</a:t>
            </a:r>
            <a:r>
              <a:rPr lang="en-US" altLang="zh-TW" dirty="0" smtClean="0"/>
              <a:t>-</a:t>
            </a:r>
            <a:r>
              <a:rPr lang="zh-TW" altLang="en-US" dirty="0"/>
              <a:t>習近平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習近平的四大全面</a:t>
            </a:r>
          </a:p>
          <a:p>
            <a:pPr marL="457200" lvl="1" indent="0">
              <a:buNone/>
            </a:pPr>
            <a:r>
              <a:rPr lang="en-US" altLang="zh-TW" sz="2400" dirty="0" smtClean="0"/>
              <a:t>	</a:t>
            </a:r>
            <a:r>
              <a:rPr lang="zh-TW" altLang="en-US" sz="2400" dirty="0" smtClean="0"/>
              <a:t>全面</a:t>
            </a:r>
            <a:r>
              <a:rPr lang="zh-TW" altLang="en-US" sz="2400" dirty="0"/>
              <a:t>建成小康社會、</a:t>
            </a:r>
            <a:br>
              <a:rPr lang="zh-TW" altLang="en-US" sz="2400" dirty="0"/>
            </a:br>
            <a:r>
              <a:rPr lang="en-US" altLang="zh-TW" sz="2400" dirty="0" smtClean="0"/>
              <a:t>	</a:t>
            </a:r>
            <a:r>
              <a:rPr lang="zh-TW" altLang="en-US" sz="2400" dirty="0" smtClean="0"/>
              <a:t>全面</a:t>
            </a:r>
            <a:r>
              <a:rPr lang="zh-TW" altLang="en-US" sz="2400" dirty="0"/>
              <a:t>深化改革、</a:t>
            </a:r>
            <a:br>
              <a:rPr lang="zh-TW" altLang="en-US" sz="2400" dirty="0"/>
            </a:br>
            <a:r>
              <a:rPr lang="en-US" altLang="zh-TW" sz="2400" dirty="0" smtClean="0"/>
              <a:t>	</a:t>
            </a:r>
            <a:r>
              <a:rPr lang="zh-TW" altLang="en-US" sz="2400" dirty="0" smtClean="0"/>
              <a:t>全面</a:t>
            </a:r>
            <a:r>
              <a:rPr lang="zh-TW" altLang="en-US" sz="2400" dirty="0"/>
              <a:t>依法治國、</a:t>
            </a:r>
            <a:br>
              <a:rPr lang="zh-TW" altLang="en-US" sz="2400" dirty="0"/>
            </a:br>
            <a:r>
              <a:rPr lang="en-US" altLang="zh-TW" sz="2400" dirty="0" smtClean="0"/>
              <a:t>	</a:t>
            </a:r>
            <a:r>
              <a:rPr lang="zh-TW" altLang="en-US" sz="2400" dirty="0" smtClean="0"/>
              <a:t>全面</a:t>
            </a:r>
            <a:r>
              <a:rPr lang="zh-TW" altLang="en-US" sz="2400" dirty="0"/>
              <a:t>從嚴治黨。</a:t>
            </a:r>
          </a:p>
          <a:p>
            <a:endParaRPr lang="zh-TW" altLang="en-US" sz="28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132856"/>
            <a:ext cx="3927131" cy="263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2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褚 時 健  企業家</a:t>
            </a:r>
            <a:endParaRPr lang="zh-TW" altLang="en-US" dirty="0"/>
          </a:p>
        </p:txBody>
      </p:sp>
      <p:pic>
        <p:nvPicPr>
          <p:cNvPr id="2050" name="Picture 2" descr="C:\Users\Yuanpei\Desktop\褚時健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844824"/>
            <a:ext cx="246675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Yuanpei\Desktop\褚时健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5032" y="1844824"/>
            <a:ext cx="3290503" cy="410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35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zh-TW" alt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一</a:t>
            </a:r>
            <a:r>
              <a:rPr lang="en-US" altLang="zh-TW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  <a:r>
              <a:rPr lang="zh-TW" alt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跨</a:t>
            </a:r>
            <a:r>
              <a:rPr lang="zh-TW" alt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領域的觀念</a:t>
            </a:r>
            <a:r>
              <a:rPr lang="en-US" altLang="zh-TW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5616" y="1556792"/>
            <a:ext cx="8229600" cy="4495800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 跨領域的定義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 跨領域人才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3.</a:t>
            </a:r>
            <a:r>
              <a:rPr lang="zh-TW" altLang="en-US" dirty="0" smtClean="0"/>
              <a:t> 跨領域人才培育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4.</a:t>
            </a:r>
            <a:r>
              <a:rPr lang="zh-TW" altLang="en-US" dirty="0" smtClean="0"/>
              <a:t> 醫學的</a:t>
            </a:r>
            <a:r>
              <a:rPr lang="zh-TW" altLang="en-US" dirty="0"/>
              <a:t>跨</a:t>
            </a:r>
            <a:r>
              <a:rPr lang="zh-TW" altLang="en-US" dirty="0" smtClean="0"/>
              <a:t>領域學程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5.</a:t>
            </a:r>
            <a:r>
              <a:rPr lang="zh-TW" altLang="en-US" dirty="0" smtClean="0"/>
              <a:t> </a:t>
            </a:r>
            <a:r>
              <a:rPr lang="zh-TW" altLang="zh-TW" dirty="0" smtClean="0"/>
              <a:t>中央</a:t>
            </a:r>
            <a:r>
              <a:rPr lang="zh-TW" altLang="zh-TW" dirty="0"/>
              <a:t>大學跨領域</a:t>
            </a:r>
            <a:r>
              <a:rPr lang="zh-TW" altLang="en-US" dirty="0"/>
              <a:t>學門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090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(2). </a:t>
            </a:r>
            <a:r>
              <a:rPr lang="zh-TW" altLang="zh-TW" dirty="0" smtClean="0"/>
              <a:t>未來</a:t>
            </a:r>
            <a:r>
              <a:rPr lang="zh-TW" altLang="en-US" dirty="0" smtClean="0"/>
              <a:t>式領導人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495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zh-TW" altLang="zh-TW" dirty="0"/>
          </a:p>
          <a:p>
            <a:r>
              <a:rPr lang="en-US" altLang="zh-TW" dirty="0"/>
              <a:t>2000</a:t>
            </a:r>
            <a:r>
              <a:rPr lang="zh-TW" altLang="zh-TW" dirty="0"/>
              <a:t>年南加州大學研討會論文發表，討論未來是領導人是怎樣的？明日的領導風騷？明日誰領導風騷？由</a:t>
            </a:r>
            <a:r>
              <a:rPr lang="en-US" altLang="zh-TW" dirty="0"/>
              <a:t>Warren Bennis</a:t>
            </a:r>
            <a:r>
              <a:rPr lang="zh-TW" altLang="zh-TW" dirty="0"/>
              <a:t>等人共同討論。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zh-TW" dirty="0"/>
              <a:t>如何有效領導？如何產生</a:t>
            </a:r>
            <a:r>
              <a:rPr lang="zh-TW" altLang="zh-TW" b="1" dirty="0">
                <a:solidFill>
                  <a:srgbClr val="FFFF00"/>
                </a:solidFill>
              </a:rPr>
              <a:t>高效率的領導</a:t>
            </a:r>
            <a:r>
              <a:rPr lang="zh-TW" altLang="zh-TW" dirty="0"/>
              <a:t>？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zh-TW" dirty="0"/>
              <a:t>不能按部就班，要想下一步要做什麼如何因應？做對的事情，</a:t>
            </a:r>
            <a:r>
              <a:rPr lang="zh-TW" altLang="zh-TW" b="1" dirty="0">
                <a:solidFill>
                  <a:srgbClr val="FFFF00"/>
                </a:solidFill>
              </a:rPr>
              <a:t>有效領導，有效溝通！產生有活力丶有動力丶有精力丶有耐力丶有毅力的高效率的領導。</a:t>
            </a:r>
          </a:p>
        </p:txBody>
      </p:sp>
    </p:spTree>
    <p:extLst>
      <p:ext uri="{BB962C8B-B14F-4D97-AF65-F5344CB8AC3E}">
        <p14:creationId xmlns:p14="http://schemas.microsoft.com/office/powerpoint/2010/main" val="147010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    </a:t>
            </a:r>
            <a:r>
              <a:rPr lang="en-US" altLang="zh-TW" dirty="0" smtClean="0"/>
              <a:t>(3). </a:t>
            </a:r>
            <a:r>
              <a:rPr lang="zh-TW" altLang="zh-TW" dirty="0" smtClean="0"/>
              <a:t>未來</a:t>
            </a:r>
            <a:r>
              <a:rPr lang="zh-TW" altLang="zh-TW" dirty="0"/>
              <a:t>的領導方式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07704" y="1556792"/>
            <a:ext cx="8229600" cy="4495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dirty="0"/>
              <a:t>1</a:t>
            </a:r>
            <a:r>
              <a:rPr lang="en-US" altLang="zh-TW" dirty="0" smtClean="0"/>
              <a:t>.</a:t>
            </a:r>
            <a:r>
              <a:rPr lang="zh-TW" altLang="en-US" dirty="0" smtClean="0"/>
              <a:t> </a:t>
            </a:r>
            <a:r>
              <a:rPr lang="zh-TW" altLang="zh-TW" dirty="0" smtClean="0"/>
              <a:t>人力</a:t>
            </a:r>
            <a:r>
              <a:rPr lang="zh-TW" altLang="zh-TW" dirty="0"/>
              <a:t>資本的取得發展</a:t>
            </a:r>
            <a:r>
              <a:rPr lang="zh-TW" altLang="zh-TW" dirty="0" smtClean="0"/>
              <a:t>，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	</a:t>
            </a:r>
            <a:r>
              <a:rPr lang="zh-TW" altLang="en-US" dirty="0" smtClean="0"/>
              <a:t>  </a:t>
            </a:r>
            <a:r>
              <a:rPr lang="zh-TW" altLang="zh-TW" dirty="0" smtClean="0"/>
              <a:t>留任</a:t>
            </a:r>
            <a:r>
              <a:rPr lang="zh-TW" altLang="zh-TW" dirty="0"/>
              <a:t>優秀人才是第一</a:t>
            </a:r>
            <a:r>
              <a:rPr lang="zh-TW" altLang="zh-TW" dirty="0" smtClean="0"/>
              <a:t>要素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2</a:t>
            </a:r>
            <a:r>
              <a:rPr lang="en-US" altLang="zh-TW" dirty="0" smtClean="0"/>
              <a:t>.</a:t>
            </a:r>
            <a:r>
              <a:rPr lang="zh-TW" altLang="en-US" dirty="0" smtClean="0"/>
              <a:t> </a:t>
            </a:r>
            <a:r>
              <a:rPr lang="zh-TW" altLang="zh-TW" dirty="0" smtClean="0"/>
              <a:t>未來</a:t>
            </a:r>
            <a:r>
              <a:rPr lang="zh-TW" altLang="zh-TW" dirty="0"/>
              <a:t>領導組織</a:t>
            </a:r>
            <a:r>
              <a:rPr lang="zh-TW" altLang="zh-TW" dirty="0" smtClean="0"/>
              <a:t>情況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3</a:t>
            </a:r>
            <a:r>
              <a:rPr lang="en-US" altLang="zh-TW" dirty="0" smtClean="0"/>
              <a:t>.</a:t>
            </a:r>
            <a:r>
              <a:rPr lang="zh-TW" altLang="en-US" dirty="0" smtClean="0"/>
              <a:t> </a:t>
            </a:r>
            <a:r>
              <a:rPr lang="zh-TW" altLang="zh-TW" dirty="0" smtClean="0"/>
              <a:t>網際網路</a:t>
            </a:r>
            <a:r>
              <a:rPr lang="zh-TW" altLang="zh-TW" dirty="0"/>
              <a:t>帶來的</a:t>
            </a:r>
            <a:r>
              <a:rPr lang="zh-TW" altLang="zh-TW" dirty="0" smtClean="0"/>
              <a:t>改變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4</a:t>
            </a:r>
            <a:r>
              <a:rPr lang="en-US" altLang="zh-TW" dirty="0" smtClean="0"/>
              <a:t>.</a:t>
            </a:r>
            <a:r>
              <a:rPr lang="zh-TW" altLang="en-US" dirty="0" smtClean="0"/>
              <a:t> </a:t>
            </a:r>
            <a:r>
              <a:rPr lang="zh-TW" altLang="zh-TW" dirty="0" smtClean="0"/>
              <a:t>領導人</a:t>
            </a:r>
            <a:r>
              <a:rPr lang="zh-TW" altLang="zh-TW" dirty="0"/>
              <a:t>需要知道的</a:t>
            </a:r>
            <a:r>
              <a:rPr lang="zh-TW" altLang="zh-TW" dirty="0" smtClean="0"/>
              <a:t>事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5</a:t>
            </a:r>
            <a:r>
              <a:rPr lang="en-US" altLang="zh-TW" dirty="0" smtClean="0"/>
              <a:t>.</a:t>
            </a:r>
            <a:r>
              <a:rPr lang="zh-TW" altLang="en-US" dirty="0" smtClean="0"/>
              <a:t> </a:t>
            </a:r>
            <a:r>
              <a:rPr lang="zh-TW" altLang="zh-TW" dirty="0" smtClean="0"/>
              <a:t>合作</a:t>
            </a:r>
            <a:r>
              <a:rPr lang="zh-TW" altLang="zh-TW" dirty="0"/>
              <a:t>領導共同</a:t>
            </a:r>
            <a:r>
              <a:rPr lang="zh-TW" altLang="zh-TW" dirty="0" smtClean="0"/>
              <a:t>領導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6</a:t>
            </a:r>
            <a:r>
              <a:rPr lang="en-US" altLang="zh-TW" dirty="0" smtClean="0"/>
              <a:t>.</a:t>
            </a:r>
            <a:r>
              <a:rPr lang="zh-TW" altLang="en-US" dirty="0" smtClean="0"/>
              <a:t> </a:t>
            </a:r>
            <a:r>
              <a:rPr lang="zh-TW" altLang="zh-TW" dirty="0" smtClean="0"/>
              <a:t>人口</a:t>
            </a:r>
            <a:r>
              <a:rPr lang="zh-TW" altLang="zh-TW" dirty="0"/>
              <a:t>結構的改變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0282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未來的領導方式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6699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zh-TW" dirty="0" smtClean="0"/>
              <a:t>能力</a:t>
            </a:r>
            <a:r>
              <a:rPr lang="zh-TW" altLang="zh-TW" dirty="0"/>
              <a:t>的</a:t>
            </a:r>
            <a:r>
              <a:rPr lang="zh-TW" altLang="zh-TW" dirty="0" smtClean="0"/>
              <a:t>培養</a:t>
            </a:r>
            <a:r>
              <a:rPr lang="zh-TW" altLang="en-US" dirty="0" smtClean="0"/>
              <a:t>、</a:t>
            </a:r>
            <a:r>
              <a:rPr lang="zh-TW" altLang="zh-TW" dirty="0" smtClean="0"/>
              <a:t>留任</a:t>
            </a:r>
            <a:r>
              <a:rPr lang="zh-TW" altLang="zh-TW" dirty="0"/>
              <a:t>優秀人才是第一</a:t>
            </a:r>
            <a:r>
              <a:rPr lang="zh-TW" altLang="zh-TW" dirty="0" smtClean="0"/>
              <a:t>要素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zh-TW" dirty="0" smtClean="0"/>
              <a:t>能力</a:t>
            </a:r>
            <a:r>
              <a:rPr lang="zh-TW" altLang="zh-TW" dirty="0"/>
              <a:t>的培養，</a:t>
            </a:r>
            <a:r>
              <a:rPr lang="zh-TW" altLang="zh-TW" dirty="0" smtClean="0"/>
              <a:t>除了</a:t>
            </a:r>
            <a:r>
              <a:rPr lang="zh-TW" altLang="en-US" dirty="0" smtClean="0"/>
              <a:t>六大護理能力、</a:t>
            </a:r>
            <a:r>
              <a:rPr lang="zh-TW" altLang="zh-TW" dirty="0" smtClean="0"/>
              <a:t>八大</a:t>
            </a:r>
            <a:r>
              <a:rPr lang="zh-TW" altLang="zh-TW" dirty="0"/>
              <a:t>核心能力丶</a:t>
            </a:r>
            <a:r>
              <a:rPr lang="zh-TW" altLang="zh-TW" dirty="0" smtClean="0"/>
              <a:t>十大</a:t>
            </a:r>
            <a:r>
              <a:rPr lang="zh-TW" altLang="zh-TW" dirty="0"/>
              <a:t>核心能力外，最重要的就是正向思維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zh-TW" b="1" dirty="0" smtClean="0">
                <a:solidFill>
                  <a:srgbClr val="FFFF00"/>
                </a:solidFill>
              </a:rPr>
              <a:t>培養</a:t>
            </a:r>
            <a:r>
              <a:rPr lang="zh-TW" altLang="zh-TW" b="1" dirty="0">
                <a:solidFill>
                  <a:srgbClr val="FFFF00"/>
                </a:solidFill>
              </a:rPr>
              <a:t>五力，能力丶魄力丶公信力丶說服力及親和力</a:t>
            </a:r>
            <a:r>
              <a:rPr lang="zh-TW" altLang="zh-TW" dirty="0"/>
              <a:t>，</a:t>
            </a:r>
            <a:r>
              <a:rPr lang="zh-TW" altLang="zh-TW" dirty="0" smtClean="0"/>
              <a:t>來擔任</a:t>
            </a:r>
            <a:r>
              <a:rPr lang="zh-TW" altLang="zh-TW" dirty="0"/>
              <a:t>國家的重要設計者丶重大政策的推動者丶國會媒體的溝通者、進步觀念的傳播者丶意見分歧的協調</a:t>
            </a:r>
            <a:r>
              <a:rPr lang="zh-TW" altLang="zh-TW" dirty="0" smtClean="0"/>
              <a:t>者</a:t>
            </a:r>
            <a:r>
              <a:rPr lang="zh-TW" altLang="en-US" dirty="0" smtClean="0"/>
              <a:t>。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658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dirty="0" smtClean="0"/>
              <a:t>六大護理能力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徐南麗研究發展六大護理能力量表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</a:t>
            </a:r>
            <a:r>
              <a:rPr lang="en-US" altLang="zh-TW" dirty="0" smtClean="0"/>
              <a:t>	1.</a:t>
            </a:r>
            <a:r>
              <a:rPr lang="zh-TW" altLang="en-US" dirty="0" smtClean="0"/>
              <a:t> 照護能力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    </a:t>
            </a:r>
            <a:r>
              <a:rPr lang="en-US" altLang="zh-TW" dirty="0" smtClean="0"/>
              <a:t>2.</a:t>
            </a:r>
            <a:r>
              <a:rPr lang="zh-TW" altLang="en-US" dirty="0" smtClean="0"/>
              <a:t> 溝通能力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    </a:t>
            </a:r>
            <a:r>
              <a:rPr lang="en-US" altLang="zh-TW" dirty="0" smtClean="0"/>
              <a:t>3.</a:t>
            </a:r>
            <a:r>
              <a:rPr lang="zh-TW" altLang="en-US" dirty="0" smtClean="0"/>
              <a:t> 教學能力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</a:t>
            </a:r>
            <a:r>
              <a:rPr lang="en-US" altLang="zh-TW" dirty="0" smtClean="0"/>
              <a:t>4.</a:t>
            </a:r>
            <a:r>
              <a:rPr lang="zh-TW" altLang="en-US" dirty="0" smtClean="0"/>
              <a:t> 行政</a:t>
            </a:r>
            <a:r>
              <a:rPr lang="zh-TW" altLang="en-US" dirty="0"/>
              <a:t>管理</a:t>
            </a:r>
            <a:r>
              <a:rPr lang="zh-TW" altLang="en-US" dirty="0" smtClean="0"/>
              <a:t>能力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    </a:t>
            </a:r>
            <a:r>
              <a:rPr lang="en-US" altLang="zh-TW" dirty="0" smtClean="0"/>
              <a:t>5.</a:t>
            </a:r>
            <a:r>
              <a:rPr lang="zh-TW" altLang="en-US" dirty="0" smtClean="0"/>
              <a:t> 研究能力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        </a:t>
            </a:r>
            <a:r>
              <a:rPr lang="en-US" altLang="zh-TW" dirty="0" smtClean="0"/>
              <a:t>6.</a:t>
            </a:r>
            <a:r>
              <a:rPr lang="zh-TW" altLang="en-US" dirty="0" smtClean="0"/>
              <a:t> 自我</a:t>
            </a:r>
            <a:r>
              <a:rPr lang="zh-TW" altLang="en-US" dirty="0"/>
              <a:t>成長及</a:t>
            </a:r>
            <a:r>
              <a:rPr lang="zh-TW" altLang="en-US" dirty="0" smtClean="0"/>
              <a:t>終身學習能力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869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dirty="0"/>
              <a:t>護理</a:t>
            </a:r>
            <a:r>
              <a:rPr lang="zh-TW" altLang="en-US" sz="6000" dirty="0" smtClean="0"/>
              <a:t>十</a:t>
            </a:r>
            <a:r>
              <a:rPr lang="zh-TW" altLang="zh-TW" sz="6000" dirty="0" smtClean="0"/>
              <a:t>大核心能力</a:t>
            </a:r>
            <a:endParaRPr lang="zh-TW" altLang="en-US" sz="6000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2483768" y="1556792"/>
            <a:ext cx="8229600" cy="4495800"/>
          </a:xfrm>
        </p:spPr>
        <p:txBody>
          <a:bodyPr>
            <a:normAutofit fontScale="85000" lnSpcReduction="20000"/>
          </a:bodyPr>
          <a:lstStyle/>
          <a:p>
            <a:r>
              <a:rPr lang="zh-CN" altLang="zh-TW" b="1" dirty="0"/>
              <a:t>批判性思考</a:t>
            </a:r>
            <a:r>
              <a:rPr lang="zh-CN" altLang="zh-TW" b="1" dirty="0" smtClean="0"/>
              <a:t>能力</a:t>
            </a:r>
            <a:endParaRPr lang="en-US" altLang="zh-CN" b="1" dirty="0" smtClean="0"/>
          </a:p>
          <a:p>
            <a:r>
              <a:rPr lang="zh-CN" altLang="zh-TW" b="1" dirty="0"/>
              <a:t>基礎生物醫學</a:t>
            </a:r>
            <a:r>
              <a:rPr lang="zh-CN" altLang="zh-TW" b="1" dirty="0" smtClean="0"/>
              <a:t>科學</a:t>
            </a:r>
            <a:endParaRPr lang="en-US" altLang="zh-CN" b="1" dirty="0" smtClean="0"/>
          </a:p>
          <a:p>
            <a:r>
              <a:rPr lang="zh-CN" altLang="zh-TW" b="1" dirty="0" smtClean="0"/>
              <a:t>倫理</a:t>
            </a:r>
            <a:endParaRPr lang="en-US" altLang="zh-CN" b="1" dirty="0" smtClean="0"/>
          </a:p>
          <a:p>
            <a:r>
              <a:rPr lang="zh-CN" altLang="zh-TW" b="1" dirty="0" smtClean="0"/>
              <a:t>終生學習</a:t>
            </a:r>
            <a:endParaRPr lang="en-US" altLang="zh-CN" b="1" dirty="0" smtClean="0"/>
          </a:p>
          <a:p>
            <a:r>
              <a:rPr lang="zh-CN" altLang="zh-TW" b="1" dirty="0" smtClean="0"/>
              <a:t>溝通</a:t>
            </a:r>
            <a:r>
              <a:rPr lang="zh-CN" altLang="zh-TW" b="1" dirty="0"/>
              <a:t>與</a:t>
            </a:r>
            <a:r>
              <a:rPr lang="zh-CN" altLang="zh-TW" b="1" dirty="0" smtClean="0"/>
              <a:t>合作</a:t>
            </a:r>
            <a:endParaRPr lang="en-US" altLang="zh-CN" b="1" dirty="0" smtClean="0"/>
          </a:p>
          <a:p>
            <a:r>
              <a:rPr lang="zh-CN" altLang="zh-TW" b="1" dirty="0" smtClean="0"/>
              <a:t>關愛</a:t>
            </a:r>
            <a:endParaRPr lang="en-US" altLang="zh-CN" b="1" dirty="0" smtClean="0"/>
          </a:p>
          <a:p>
            <a:r>
              <a:rPr lang="zh-CN" altLang="zh-TW" b="1" dirty="0"/>
              <a:t>克盡職責</a:t>
            </a:r>
            <a:r>
              <a:rPr lang="zh-CN" altLang="zh-TW" b="1" dirty="0" smtClean="0"/>
              <a:t>性</a:t>
            </a:r>
            <a:endParaRPr lang="en-US" altLang="zh-CN" b="1" dirty="0" smtClean="0"/>
          </a:p>
          <a:p>
            <a:r>
              <a:rPr lang="zh-CN" altLang="zh-TW" b="1" dirty="0"/>
              <a:t>一般臨床技能</a:t>
            </a:r>
            <a:endParaRPr lang="en-US" altLang="zh-CN" b="1" dirty="0"/>
          </a:p>
          <a:p>
            <a:r>
              <a:rPr lang="zh-TW" altLang="en-US" b="1" dirty="0"/>
              <a:t>語言表達</a:t>
            </a:r>
            <a:endParaRPr lang="en-US" altLang="zh-TW" b="1" dirty="0"/>
          </a:p>
          <a:p>
            <a:r>
              <a:rPr lang="zh-TW" altLang="en-US" b="1" dirty="0"/>
              <a:t>資訊能力</a:t>
            </a:r>
          </a:p>
        </p:txBody>
      </p:sp>
    </p:spTree>
    <p:extLst>
      <p:ext uri="{BB962C8B-B14F-4D97-AF65-F5344CB8AC3E}">
        <p14:creationId xmlns:p14="http://schemas.microsoft.com/office/powerpoint/2010/main" val="116598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未來</a:t>
            </a:r>
            <a:r>
              <a:rPr lang="zh-TW" altLang="zh-TW" dirty="0"/>
              <a:t>的領導方式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2. </a:t>
            </a:r>
            <a:r>
              <a:rPr lang="zh-TW" altLang="zh-TW" dirty="0" smtClean="0"/>
              <a:t>未來</a:t>
            </a:r>
            <a:r>
              <a:rPr lang="zh-TW" altLang="zh-TW" dirty="0"/>
              <a:t>領導組織情況</a:t>
            </a:r>
            <a:r>
              <a:rPr lang="zh-TW" altLang="zh-TW" dirty="0" smtClean="0"/>
              <a:t>：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zh-TW" altLang="en-US" dirty="0"/>
              <a:t> </a:t>
            </a:r>
            <a:r>
              <a:rPr lang="zh-TW" altLang="en-US" dirty="0" smtClean="0"/>
              <a:t>  </a:t>
            </a:r>
            <a:r>
              <a:rPr lang="zh-TW" altLang="zh-TW" dirty="0" smtClean="0"/>
              <a:t>是</a:t>
            </a:r>
            <a:r>
              <a:rPr lang="zh-TW" altLang="zh-TW" dirty="0"/>
              <a:t>大型企業的</a:t>
            </a:r>
            <a:r>
              <a:rPr lang="zh-TW" altLang="zh-TW" dirty="0" smtClean="0"/>
              <a:t>大象</a:t>
            </a:r>
            <a:r>
              <a:rPr lang="en-US" altLang="zh-TW" dirty="0" smtClean="0"/>
              <a:t>?</a:t>
            </a:r>
            <a:endParaRPr lang="en-US" altLang="zh-TW" dirty="0"/>
          </a:p>
          <a:p>
            <a:pPr marL="914400" lvl="2" indent="0">
              <a:buNone/>
            </a:pPr>
            <a:r>
              <a:rPr lang="zh-TW" altLang="en-US" sz="3200" dirty="0" smtClean="0">
                <a:cs typeface="+mn-cs"/>
              </a:rPr>
              <a:t>   </a:t>
            </a:r>
            <a:r>
              <a:rPr lang="zh-TW" altLang="zh-TW" sz="3200" dirty="0" smtClean="0">
                <a:cs typeface="+mn-cs"/>
              </a:rPr>
              <a:t>還是</a:t>
            </a:r>
            <a:r>
              <a:rPr lang="zh-TW" altLang="zh-TW" sz="3200" dirty="0">
                <a:cs typeface="+mn-cs"/>
              </a:rPr>
              <a:t>小型創新</a:t>
            </a:r>
            <a:r>
              <a:rPr lang="zh-TW" altLang="zh-TW" sz="3200" dirty="0" smtClean="0">
                <a:cs typeface="+mn-cs"/>
              </a:rPr>
              <a:t>的專業</a:t>
            </a:r>
            <a:r>
              <a:rPr lang="zh-TW" altLang="zh-TW" sz="3200" dirty="0">
                <a:cs typeface="+mn-cs"/>
              </a:rPr>
              <a:t>公司</a:t>
            </a:r>
            <a:r>
              <a:rPr lang="zh-TW" altLang="zh-TW" sz="3200" dirty="0" smtClean="0">
                <a:cs typeface="+mn-cs"/>
              </a:rPr>
              <a:t>跳蚤？</a:t>
            </a:r>
            <a:endParaRPr lang="en-US" altLang="zh-TW" sz="3200" dirty="0" smtClean="0">
              <a:cs typeface="+mn-cs"/>
            </a:endParaRPr>
          </a:p>
          <a:p>
            <a:pPr marL="914400" lvl="2" indent="0">
              <a:buNone/>
            </a:pPr>
            <a:r>
              <a:rPr lang="zh-TW" altLang="en-US" sz="3200" dirty="0" smtClean="0">
                <a:cs typeface="+mn-cs"/>
              </a:rPr>
              <a:t>   </a:t>
            </a:r>
            <a:r>
              <a:rPr lang="zh-TW" altLang="zh-TW" sz="3200" dirty="0" smtClean="0">
                <a:cs typeface="+mn-cs"/>
              </a:rPr>
              <a:t>或是</a:t>
            </a:r>
            <a:r>
              <a:rPr lang="zh-TW" altLang="zh-TW" sz="3200" dirty="0">
                <a:cs typeface="+mn-cs"/>
              </a:rPr>
              <a:t>大象與跳蚤的綜合體？</a:t>
            </a:r>
            <a:endParaRPr lang="zh-TW" altLang="en-US" sz="32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54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未來的領導方式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/>
              <a:t>3.</a:t>
            </a:r>
            <a:r>
              <a:rPr lang="zh-TW" altLang="zh-TW" dirty="0"/>
              <a:t>網際網路帶來的改變：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	</a:t>
            </a:r>
            <a:r>
              <a:rPr lang="zh-TW" altLang="en-US" dirty="0" smtClean="0"/>
              <a:t>  </a:t>
            </a:r>
            <a:r>
              <a:rPr lang="zh-TW" altLang="zh-TW" dirty="0" smtClean="0"/>
              <a:t>差距</a:t>
            </a:r>
            <a:r>
              <a:rPr lang="zh-TW" altLang="zh-TW" dirty="0"/>
              <a:t>大丶無疆界，不是傳統的層級組織</a:t>
            </a:r>
            <a:r>
              <a:rPr lang="en-US" altLang="zh-TW" dirty="0"/>
              <a:t/>
            </a:r>
            <a:br>
              <a:rPr lang="en-US" altLang="zh-TW" dirty="0"/>
            </a:br>
            <a:endParaRPr lang="en-US" altLang="zh-TW" dirty="0" smtClean="0"/>
          </a:p>
          <a:p>
            <a:r>
              <a:rPr lang="en-US" altLang="zh-TW" dirty="0"/>
              <a:t>4.</a:t>
            </a:r>
            <a:r>
              <a:rPr lang="zh-TW" altLang="zh-TW" dirty="0"/>
              <a:t>領導人需要知道的事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	</a:t>
            </a:r>
            <a:r>
              <a:rPr lang="zh-TW" altLang="zh-TW" dirty="0" smtClean="0"/>
              <a:t>要</a:t>
            </a:r>
            <a:r>
              <a:rPr lang="zh-TW" altLang="zh-TW" dirty="0"/>
              <a:t>有彈性丶要更民主丶要能夠調整丶要</a:t>
            </a:r>
            <a:r>
              <a:rPr lang="zh-TW" altLang="zh-TW" dirty="0" smtClean="0"/>
              <a:t>能</a:t>
            </a:r>
            <a:r>
              <a:rPr lang="en-US" altLang="zh-TW" dirty="0" smtClean="0"/>
              <a:t>	</a:t>
            </a:r>
            <a:r>
              <a:rPr lang="zh-TW" altLang="zh-TW" dirty="0" smtClean="0"/>
              <a:t>夠</a:t>
            </a:r>
            <a:r>
              <a:rPr lang="zh-TW" altLang="zh-TW" dirty="0"/>
              <a:t>創新丶適應每日内丶外在環境的改變。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	</a:t>
            </a:r>
            <a:r>
              <a:rPr lang="zh-TW" altLang="zh-TW" dirty="0" smtClean="0"/>
              <a:t>領導人</a:t>
            </a:r>
            <a:r>
              <a:rPr lang="zh-TW" altLang="zh-TW" dirty="0"/>
              <a:t>不一定要有創意，但一定要能夠</a:t>
            </a:r>
            <a:r>
              <a:rPr lang="zh-TW" altLang="zh-TW" dirty="0" smtClean="0"/>
              <a:t>挑</a:t>
            </a:r>
            <a:r>
              <a:rPr lang="en-US" altLang="zh-TW" dirty="0" smtClean="0"/>
              <a:t>	</a:t>
            </a:r>
            <a:r>
              <a:rPr lang="zh-TW" altLang="zh-TW" dirty="0" smtClean="0"/>
              <a:t>選</a:t>
            </a:r>
            <a:r>
              <a:rPr lang="zh-TW" altLang="zh-TW" dirty="0"/>
              <a:t>最佳的人才，提供最佳的資訊丶認同</a:t>
            </a:r>
            <a:r>
              <a:rPr lang="zh-TW" altLang="zh-TW" dirty="0" smtClean="0"/>
              <a:t>他</a:t>
            </a:r>
            <a:r>
              <a:rPr lang="en-US" altLang="zh-TW" dirty="0" smtClean="0"/>
              <a:t>	</a:t>
            </a:r>
            <a:r>
              <a:rPr lang="zh-TW" altLang="zh-TW" dirty="0" smtClean="0"/>
              <a:t>並</a:t>
            </a:r>
            <a:r>
              <a:rPr lang="zh-TW" altLang="zh-TW" dirty="0"/>
              <a:t>支持達到最佳的創意。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8998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未來的領導方式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</a:t>
            </a:r>
            <a:r>
              <a:rPr lang="en-US" altLang="zh-TW" dirty="0" smtClean="0"/>
              <a:t>5.</a:t>
            </a:r>
            <a:r>
              <a:rPr lang="zh-TW" altLang="en-US" dirty="0" smtClean="0"/>
              <a:t> </a:t>
            </a:r>
            <a:r>
              <a:rPr lang="zh-TW" altLang="zh-TW" dirty="0" smtClean="0"/>
              <a:t>合作</a:t>
            </a:r>
            <a:r>
              <a:rPr lang="zh-TW" altLang="zh-TW" dirty="0"/>
              <a:t>領導共同領導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   	</a:t>
            </a:r>
            <a:r>
              <a:rPr lang="zh-TW" altLang="zh-TW" sz="2400" dirty="0" smtClean="0"/>
              <a:t>用</a:t>
            </a:r>
            <a:r>
              <a:rPr lang="en-US" altLang="zh-TW" sz="2400" dirty="0" smtClean="0"/>
              <a:t>SWOT</a:t>
            </a:r>
            <a:r>
              <a:rPr lang="zh-TW" altLang="zh-TW" sz="2400" dirty="0" smtClean="0"/>
              <a:t>的</a:t>
            </a:r>
            <a:r>
              <a:rPr lang="zh-TW" altLang="zh-TW" sz="2400" dirty="0"/>
              <a:t>方法，了解自己與他人，</a:t>
            </a:r>
            <a:r>
              <a:rPr lang="zh-TW" altLang="zh-TW" sz="2400" dirty="0" smtClean="0"/>
              <a:t>共同領導不</a:t>
            </a:r>
            <a:r>
              <a:rPr lang="en-US" altLang="zh-TW" sz="2400" dirty="0" smtClean="0"/>
              <a:t>	</a:t>
            </a:r>
            <a:r>
              <a:rPr lang="zh-TW" altLang="zh-TW" sz="2400" dirty="0" smtClean="0"/>
              <a:t>同世</a:t>
            </a:r>
            <a:r>
              <a:rPr lang="en-US" altLang="zh-TW" sz="2400" dirty="0" smtClean="0"/>
              <a:t>	</a:t>
            </a:r>
            <a:r>
              <a:rPr lang="zh-TW" altLang="zh-TW" sz="2400" dirty="0" smtClean="0"/>
              <a:t>紀</a:t>
            </a:r>
            <a:r>
              <a:rPr lang="zh-TW" altLang="zh-TW" sz="2400" dirty="0"/>
              <a:t>的員工，以因應全球環境的需求</a:t>
            </a:r>
            <a:r>
              <a:rPr lang="zh-TW" altLang="zh-TW" sz="2400" dirty="0" smtClean="0"/>
              <a:t>！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400" dirty="0"/>
              <a:t/>
            </a:r>
            <a:br>
              <a:rPr lang="en-US" altLang="zh-TW" sz="2400" dirty="0"/>
            </a:br>
            <a:r>
              <a:rPr lang="zh-TW" altLang="en-US" sz="2400" dirty="0" smtClean="0"/>
              <a:t>      </a:t>
            </a:r>
            <a:r>
              <a:rPr lang="en-US" altLang="zh-TW" dirty="0" smtClean="0"/>
              <a:t>6.</a:t>
            </a:r>
            <a:r>
              <a:rPr lang="zh-TW" altLang="en-US" dirty="0" smtClean="0"/>
              <a:t> </a:t>
            </a:r>
            <a:r>
              <a:rPr lang="zh-TW" altLang="zh-TW" dirty="0" smtClean="0"/>
              <a:t>人口</a:t>
            </a:r>
            <a:r>
              <a:rPr lang="zh-TW" altLang="zh-TW" dirty="0"/>
              <a:t>結構的改變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     </a:t>
            </a:r>
            <a:r>
              <a:rPr lang="zh-TW" altLang="en-US" dirty="0" smtClean="0"/>
              <a:t>   </a:t>
            </a:r>
            <a:r>
              <a:rPr lang="zh-TW" altLang="zh-TW" sz="2400" dirty="0" smtClean="0"/>
              <a:t>研討會</a:t>
            </a:r>
            <a:r>
              <a:rPr lang="zh-TW" altLang="zh-TW" sz="2400" dirty="0"/>
              <a:t>的主講人可能是三十歲以下，及七十歲以上</a:t>
            </a:r>
            <a:r>
              <a:rPr lang="zh-TW" altLang="zh-TW" sz="2400" dirty="0" smtClean="0"/>
              <a:t>的</a:t>
            </a:r>
            <a:r>
              <a:rPr lang="en-US" altLang="zh-TW" sz="2400" dirty="0" smtClean="0"/>
              <a:t> 	</a:t>
            </a:r>
            <a:r>
              <a:rPr lang="zh-TW" altLang="zh-TW" sz="2400" dirty="0" smtClean="0"/>
              <a:t>主講</a:t>
            </a:r>
            <a:r>
              <a:rPr lang="zh-TW" altLang="zh-TW" sz="2400" dirty="0"/>
              <a:t>人，中間幹部出了斷層！中階段的領導人到那裡</a:t>
            </a:r>
            <a:r>
              <a:rPr lang="en-US" altLang="zh-TW" sz="2400" dirty="0"/>
              <a:t>	</a:t>
            </a:r>
            <a:r>
              <a:rPr lang="zh-TW" altLang="zh-TW" sz="2400" dirty="0"/>
              <a:t>去了？國民黨的中生代，民進黨的中生代人才在哪裡</a:t>
            </a:r>
            <a:r>
              <a:rPr lang="zh-TW" altLang="en-US" sz="2400" dirty="0"/>
              <a:t>  </a:t>
            </a:r>
            <a:r>
              <a:rPr lang="en-US" altLang="zh-TW" sz="2400" dirty="0"/>
              <a:t>	</a:t>
            </a:r>
            <a:r>
              <a:rPr lang="zh-TW" altLang="zh-TW" sz="2400" dirty="0"/>
              <a:t>國家的領導人才在哪裡？</a:t>
            </a:r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8899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四</a:t>
            </a:r>
            <a:r>
              <a:rPr lang="en-US" altLang="zh-TW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 </a:t>
            </a:r>
            <a:r>
              <a:rPr lang="zh-TW" altLang="zh-TW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資源</a:t>
            </a:r>
            <a:r>
              <a:rPr lang="zh-TW" altLang="zh-TW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整合、團隊</a:t>
            </a:r>
            <a:r>
              <a:rPr lang="zh-TW" altLang="zh-TW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合作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團隊資源管理</a:t>
            </a:r>
          </a:p>
          <a:p>
            <a:pPr marL="0" indent="0">
              <a:buNone/>
            </a:pPr>
            <a:r>
              <a:rPr lang="en-US" altLang="zh-TW" dirty="0"/>
              <a:t>Team Resources </a:t>
            </a:r>
            <a:r>
              <a:rPr lang="en-US" altLang="zh-TW" dirty="0" smtClean="0"/>
              <a:t>Management</a:t>
            </a:r>
            <a:r>
              <a:rPr lang="zh-TW" altLang="en-US" dirty="0" smtClean="0"/>
              <a:t> </a:t>
            </a:r>
            <a:r>
              <a:rPr lang="en-US" altLang="zh-TW" dirty="0" smtClean="0"/>
              <a:t>(TRM)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有效</a:t>
            </a:r>
            <a:r>
              <a:rPr lang="zh-TW" altLang="en-US" dirty="0"/>
              <a:t>運用所有人員、設備、資源等可用管理條件，以達成最佳水準的安全與效率</a:t>
            </a:r>
          </a:p>
          <a:p>
            <a:pPr marL="0" indent="0">
              <a:buNone/>
            </a:pPr>
            <a:r>
              <a:rPr lang="zh-TW" altLang="en-US" dirty="0" smtClean="0"/>
              <a:t>由</a:t>
            </a:r>
            <a:r>
              <a:rPr lang="zh-TW" altLang="en-US" dirty="0"/>
              <a:t>專業實務及人因工程專家共同開發</a:t>
            </a:r>
          </a:p>
          <a:p>
            <a:pPr marL="0" indent="0">
              <a:buNone/>
            </a:pPr>
            <a:r>
              <a:rPr lang="zh-TW" altLang="en-US" dirty="0" smtClean="0"/>
              <a:t>與</a:t>
            </a:r>
            <a:r>
              <a:rPr lang="zh-TW" altLang="en-US" dirty="0"/>
              <a:t>人員因素相關的異常或意外事件連結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536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368152"/>
          </a:xfrm>
        </p:spPr>
        <p:txBody>
          <a:bodyPr/>
          <a:lstStyle/>
          <a:p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/>
              <a:t/>
            </a:r>
            <a:br>
              <a:rPr lang="en-US" altLang="zh-TW" sz="3200" dirty="0"/>
            </a:br>
            <a:r>
              <a:rPr lang="zh-TW" altLang="en-US" dirty="0" smtClean="0"/>
              <a:t>團隊</a:t>
            </a:r>
            <a:r>
              <a:rPr lang="zh-TW" altLang="en-US" dirty="0"/>
              <a:t>資源管</a:t>
            </a:r>
            <a:r>
              <a:rPr lang="zh-TW" altLang="en-US" dirty="0" smtClean="0"/>
              <a:t>理</a:t>
            </a:r>
            <a:r>
              <a:rPr lang="en-US" altLang="zh-TW" dirty="0"/>
              <a:t>(TRM</a:t>
            </a:r>
            <a:r>
              <a:rPr lang="en-US" altLang="zh-TW" dirty="0" smtClean="0"/>
              <a:t>)</a:t>
            </a:r>
            <a:r>
              <a:rPr lang="zh-TW" altLang="en-US" dirty="0" smtClean="0"/>
              <a:t>工具</a:t>
            </a:r>
            <a:r>
              <a:rPr lang="zh-TW" altLang="en-US" sz="3200" dirty="0"/>
              <a:t/>
            </a:r>
            <a:br>
              <a:rPr lang="zh-TW" altLang="en-US" sz="3200" dirty="0"/>
            </a:b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31640" y="1628800"/>
            <a:ext cx="8229600" cy="4495800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800" dirty="0"/>
              <a:t>Team Resources Management</a:t>
            </a:r>
            <a:r>
              <a:rPr lang="zh-TW" altLang="en-US" sz="2800" dirty="0"/>
              <a:t> </a:t>
            </a:r>
            <a:r>
              <a:rPr lang="en-US" altLang="zh-TW" sz="2800" dirty="0"/>
              <a:t>(TRM</a:t>
            </a:r>
            <a:r>
              <a:rPr lang="en-US" altLang="zh-TW" sz="2800" dirty="0" smtClean="0"/>
              <a:t>)</a:t>
            </a:r>
          </a:p>
          <a:p>
            <a:pPr marL="0" indent="0">
              <a:buNone/>
            </a:pPr>
            <a:r>
              <a:rPr lang="en-US" altLang="zh-TW" sz="2800" dirty="0" smtClean="0"/>
              <a:t>1.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Leadership(</a:t>
            </a:r>
            <a:r>
              <a:rPr lang="zh-TW" altLang="en-US" sz="2800" dirty="0"/>
              <a:t>領導能力</a:t>
            </a:r>
            <a:r>
              <a:rPr lang="en-US" altLang="zh-TW" sz="2800" dirty="0"/>
              <a:t>)</a:t>
            </a:r>
          </a:p>
          <a:p>
            <a:pPr marL="0" indent="0">
              <a:buNone/>
            </a:pPr>
            <a:r>
              <a:rPr lang="en-US" altLang="zh-TW" sz="2800" dirty="0" smtClean="0"/>
              <a:t>2.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Situation Monitoring(</a:t>
            </a:r>
            <a:r>
              <a:rPr lang="zh-TW" altLang="en-US" sz="2800" dirty="0"/>
              <a:t>警覺應變</a:t>
            </a:r>
            <a:r>
              <a:rPr lang="en-US" altLang="zh-TW" sz="2800" dirty="0"/>
              <a:t>)</a:t>
            </a:r>
          </a:p>
          <a:p>
            <a:pPr marL="0" indent="0">
              <a:buNone/>
            </a:pPr>
            <a:r>
              <a:rPr lang="en-US" altLang="zh-TW" sz="2800" dirty="0" smtClean="0"/>
              <a:t>3.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Mutual Support(</a:t>
            </a:r>
            <a:r>
              <a:rPr lang="zh-TW" altLang="en-US" sz="2800" dirty="0"/>
              <a:t>互助合作</a:t>
            </a:r>
            <a:r>
              <a:rPr lang="en-US" altLang="zh-TW" sz="2800" dirty="0"/>
              <a:t>)</a:t>
            </a:r>
          </a:p>
          <a:p>
            <a:pPr marL="0" indent="0">
              <a:buNone/>
            </a:pPr>
            <a:r>
              <a:rPr lang="en-US" altLang="zh-TW" sz="2800" dirty="0" smtClean="0"/>
              <a:t>4.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Communication(</a:t>
            </a:r>
            <a:r>
              <a:rPr lang="zh-TW" altLang="en-US" sz="2800" dirty="0"/>
              <a:t>有效溝通</a:t>
            </a:r>
            <a:r>
              <a:rPr lang="en-US" altLang="zh-TW" sz="2800" dirty="0" smtClean="0"/>
              <a:t>)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0247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 smtClean="0"/>
              <a:t>1.</a:t>
            </a:r>
            <a:r>
              <a:rPr lang="zh-TW" altLang="en-US" sz="4800" dirty="0" smtClean="0"/>
              <a:t> </a:t>
            </a:r>
            <a:r>
              <a:rPr lang="zh-TW" altLang="zh-TW" sz="4800" dirty="0" smtClean="0"/>
              <a:t>跨領域</a:t>
            </a:r>
            <a:r>
              <a:rPr lang="zh-TW" altLang="en-US" sz="4800" dirty="0" smtClean="0"/>
              <a:t>廣義定義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4958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zh-TW" dirty="0">
                <a:latin typeface="SimHei" panose="02010609060101010101" pitchFamily="49" charset="-122"/>
                <a:ea typeface="SimHei" panose="02010609060101010101" pitchFamily="49" charset="-122"/>
              </a:rPr>
              <a:t>跨</a:t>
            </a:r>
            <a:r>
              <a:rPr lang="zh-TW" altLang="zh-TW" dirty="0" smtClean="0">
                <a:latin typeface="SimHei" panose="02010609060101010101" pitchFamily="49" charset="-122"/>
                <a:ea typeface="SimHei" panose="02010609060101010101" pitchFamily="49" charset="-122"/>
              </a:rPr>
              <a:t>領域</a:t>
            </a:r>
            <a:r>
              <a:rPr lang="zh-TW" altLang="en-US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、</a:t>
            </a:r>
            <a:r>
              <a:rPr lang="zh-TW" altLang="zh-TW" dirty="0" smtClean="0">
                <a:latin typeface="SimHei" panose="02010609060101010101" pitchFamily="49" charset="-122"/>
                <a:ea typeface="SimHei" panose="02010609060101010101" pitchFamily="49" charset="-122"/>
              </a:rPr>
              <a:t>跨世紀</a:t>
            </a:r>
            <a:r>
              <a:rPr lang="zh-TW" altLang="en-US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、</a:t>
            </a:r>
            <a:endParaRPr lang="en-US" altLang="zh-TW" dirty="0" smtClean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ctr">
              <a:buNone/>
            </a:pPr>
            <a:r>
              <a:rPr lang="zh-TW" altLang="zh-TW" dirty="0" smtClean="0">
                <a:latin typeface="SimHei" panose="02010609060101010101" pitchFamily="49" charset="-122"/>
                <a:ea typeface="SimHei" panose="02010609060101010101" pitchFamily="49" charset="-122"/>
              </a:rPr>
              <a:t>跨國際</a:t>
            </a:r>
            <a:r>
              <a:rPr lang="zh-TW" altLang="en-US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、</a:t>
            </a:r>
            <a:r>
              <a:rPr lang="zh-TW" altLang="zh-TW" dirty="0" smtClean="0">
                <a:latin typeface="SimHei" panose="02010609060101010101" pitchFamily="49" charset="-122"/>
                <a:ea typeface="SimHei" panose="02010609060101010101" pitchFamily="49" charset="-122"/>
              </a:rPr>
              <a:t>跨疆界</a:t>
            </a:r>
            <a:r>
              <a:rPr lang="zh-TW" altLang="en-US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、</a:t>
            </a:r>
            <a:endParaRPr lang="en-US" altLang="zh-TW" dirty="0" smtClean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ctr">
              <a:buNone/>
            </a:pPr>
            <a:r>
              <a:rPr lang="zh-TW" altLang="zh-TW" dirty="0" smtClean="0">
                <a:latin typeface="SimHei" panose="02010609060101010101" pitchFamily="49" charset="-122"/>
                <a:ea typeface="SimHei" panose="02010609060101010101" pitchFamily="49" charset="-122"/>
              </a:rPr>
              <a:t>跨文化</a:t>
            </a:r>
            <a:r>
              <a:rPr lang="zh-TW" altLang="en-US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、</a:t>
            </a:r>
            <a:r>
              <a:rPr lang="zh-TW" altLang="zh-TW" dirty="0" smtClean="0">
                <a:latin typeface="SimHei" panose="02010609060101010101" pitchFamily="49" charset="-122"/>
                <a:ea typeface="SimHei" panose="02010609060101010101" pitchFamily="49" charset="-122"/>
              </a:rPr>
              <a:t>跨世代</a:t>
            </a:r>
            <a:r>
              <a:rPr lang="zh-TW" altLang="en-US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、</a:t>
            </a:r>
            <a:endParaRPr lang="en-US" altLang="zh-TW" dirty="0" smtClean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ctr">
              <a:buNone/>
            </a:pPr>
            <a:r>
              <a:rPr lang="zh-TW" altLang="zh-TW" dirty="0" smtClean="0">
                <a:latin typeface="SimHei" panose="02010609060101010101" pitchFamily="49" charset="-122"/>
                <a:ea typeface="SimHei" panose="02010609060101010101" pitchFamily="49" charset="-122"/>
              </a:rPr>
              <a:t>跨知識</a:t>
            </a:r>
            <a:r>
              <a:rPr lang="zh-TW" altLang="en-US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、</a:t>
            </a:r>
            <a:r>
              <a:rPr lang="zh-TW" altLang="zh-TW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全球</a:t>
            </a:r>
            <a:r>
              <a:rPr lang="zh-TW" altLang="zh-TW" dirty="0">
                <a:latin typeface="SimHei" panose="02010609060101010101" pitchFamily="49" charset="-122"/>
                <a:ea typeface="SimHei" panose="02010609060101010101" pitchFamily="49" charset="-122"/>
              </a:rPr>
              <a:t>領導共同領導</a:t>
            </a:r>
            <a:r>
              <a:rPr lang="en-US" altLang="zh-TW" dirty="0">
                <a:latin typeface="SimHei" panose="02010609060101010101" pitchFamily="49" charset="-122"/>
                <a:ea typeface="SimHei" panose="02010609060101010101" pitchFamily="49" charset="-122"/>
              </a:rPr>
              <a:t/>
            </a:r>
            <a:br>
              <a:rPr lang="en-US" altLang="zh-TW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TW" altLang="zh-TW" dirty="0">
                <a:latin typeface="SimHei" panose="02010609060101010101" pitchFamily="49" charset="-122"/>
                <a:ea typeface="SimHei" panose="02010609060101010101" pitchFamily="49" charset="-122"/>
              </a:rPr>
              <a:t>跨領域集大成團隊整合團結合作</a:t>
            </a:r>
            <a:r>
              <a:rPr lang="en-US" altLang="zh-TW" dirty="0">
                <a:latin typeface="SimHei" panose="02010609060101010101" pitchFamily="49" charset="-122"/>
                <a:ea typeface="SimHei" panose="02010609060101010101" pitchFamily="49" charset="-122"/>
              </a:rPr>
              <a:t/>
            </a:r>
            <a:br>
              <a:rPr lang="en-US" altLang="zh-TW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TW" altLang="zh-TW" dirty="0" smtClean="0">
                <a:latin typeface="SimHei" panose="02010609060101010101" pitchFamily="49" charset="-122"/>
                <a:ea typeface="SimHei" panose="02010609060101010101" pitchFamily="49" charset="-122"/>
              </a:rPr>
              <a:t>研究</a:t>
            </a:r>
            <a:r>
              <a:rPr lang="zh-TW" altLang="en-US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、</a:t>
            </a:r>
            <a:r>
              <a:rPr lang="zh-TW" altLang="zh-TW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創新</a:t>
            </a:r>
            <a:r>
              <a:rPr lang="zh-TW" altLang="en-US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、</a:t>
            </a:r>
            <a:r>
              <a:rPr lang="zh-TW" altLang="zh-TW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創意</a:t>
            </a:r>
            <a:endParaRPr lang="zh-TW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383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團隊合作應具備的核心素養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556792"/>
            <a:ext cx="10081120" cy="44958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400" dirty="0" smtClean="0"/>
              <a:t>          </a:t>
            </a:r>
            <a:r>
              <a:rPr lang="en-US" altLang="zh-TW" sz="4400" dirty="0" smtClean="0"/>
              <a:t>(</a:t>
            </a:r>
            <a:r>
              <a:rPr lang="en-US" altLang="zh-TW" sz="4400" dirty="0"/>
              <a:t>Team Work </a:t>
            </a:r>
            <a:r>
              <a:rPr lang="en-US" altLang="zh-TW" sz="4400" dirty="0" smtClean="0"/>
              <a:t>Skills) </a:t>
            </a:r>
            <a:r>
              <a:rPr lang="en-US" altLang="zh-TW" dirty="0"/>
              <a:t>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 知</a:t>
            </a:r>
            <a:r>
              <a:rPr lang="zh-TW" altLang="en-US" dirty="0"/>
              <a:t>識</a:t>
            </a:r>
            <a:r>
              <a:rPr lang="en-US" altLang="zh-TW" dirty="0"/>
              <a:t>(Knowledge) </a:t>
            </a:r>
            <a:r>
              <a:rPr lang="en-US" altLang="zh-TW" dirty="0" smtClean="0"/>
              <a:t>: </a:t>
            </a:r>
            <a:r>
              <a:rPr lang="zh-TW" altLang="en-US" dirty="0"/>
              <a:t>心智共享模式 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 態</a:t>
            </a:r>
            <a:r>
              <a:rPr lang="zh-TW" altLang="en-US" dirty="0"/>
              <a:t>度</a:t>
            </a:r>
            <a:r>
              <a:rPr lang="en-US" altLang="zh-TW" dirty="0"/>
              <a:t>(Attitudes) </a:t>
            </a:r>
            <a:r>
              <a:rPr lang="en-US" altLang="zh-TW" dirty="0" smtClean="0"/>
              <a:t>: </a:t>
            </a:r>
            <a:r>
              <a:rPr lang="zh-TW" altLang="en-US" dirty="0" smtClean="0"/>
              <a:t>互信</a:t>
            </a:r>
            <a:r>
              <a:rPr lang="zh-TW" altLang="zh-TW" dirty="0"/>
              <a:t>、</a:t>
            </a:r>
            <a:r>
              <a:rPr lang="zh-TW" altLang="en-US" dirty="0" smtClean="0"/>
              <a:t> </a:t>
            </a:r>
            <a:r>
              <a:rPr lang="zh-TW" altLang="en-US" dirty="0"/>
              <a:t> 團隊</a:t>
            </a:r>
            <a:r>
              <a:rPr lang="zh-TW" altLang="en-US" dirty="0" smtClean="0"/>
              <a:t>導向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3.</a:t>
            </a:r>
            <a:r>
              <a:rPr lang="zh-TW" altLang="en-US" dirty="0" smtClean="0"/>
              <a:t> 表現 </a:t>
            </a:r>
            <a:r>
              <a:rPr lang="en-US" altLang="zh-TW" dirty="0"/>
              <a:t>(Performance) </a:t>
            </a:r>
            <a:r>
              <a:rPr lang="en-US" altLang="zh-TW" dirty="0" smtClean="0"/>
              <a:t>: </a:t>
            </a:r>
            <a:r>
              <a:rPr lang="zh-TW" altLang="en-US" dirty="0"/>
              <a:t>調適</a:t>
            </a:r>
            <a:r>
              <a:rPr lang="zh-TW" altLang="en-US" dirty="0" smtClean="0"/>
              <a:t>力</a:t>
            </a:r>
            <a:r>
              <a:rPr lang="zh-TW" altLang="zh-TW" dirty="0"/>
              <a:t>、</a:t>
            </a:r>
            <a:r>
              <a:rPr lang="zh-TW" altLang="en-US" dirty="0" smtClean="0"/>
              <a:t> </a:t>
            </a:r>
            <a:r>
              <a:rPr lang="zh-TW" altLang="en-US" dirty="0"/>
              <a:t> </a:t>
            </a:r>
            <a:r>
              <a:rPr lang="zh-TW" altLang="en-US" dirty="0" smtClean="0"/>
              <a:t>正確性、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				</a:t>
            </a:r>
            <a:r>
              <a:rPr lang="zh-TW" altLang="en-US" dirty="0" smtClean="0"/>
              <a:t>      生產力</a:t>
            </a:r>
            <a:r>
              <a:rPr lang="zh-TW" altLang="zh-TW" dirty="0"/>
              <a:t>、</a:t>
            </a:r>
            <a:r>
              <a:rPr lang="zh-TW" altLang="en-US" dirty="0" smtClean="0"/>
              <a:t> </a:t>
            </a:r>
            <a:r>
              <a:rPr lang="zh-TW" altLang="en-US" dirty="0"/>
              <a:t> 效率 </a:t>
            </a:r>
            <a:r>
              <a:rPr lang="zh-TW" altLang="zh-TW" dirty="0"/>
              <a:t>、 </a:t>
            </a:r>
            <a:r>
              <a:rPr lang="zh-TW" altLang="en-US" dirty="0" smtClean="0"/>
              <a:t>安全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7656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什麼叫</a:t>
            </a:r>
            <a:r>
              <a:rPr lang="zh-TW" altLang="en-US" dirty="0" smtClean="0"/>
              <a:t>團隊 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2800" dirty="0" smtClean="0"/>
              <a:t>有</a:t>
            </a:r>
            <a:r>
              <a:rPr lang="zh-TW" altLang="en-US" sz="2800" dirty="0"/>
              <a:t>困難一起</a:t>
            </a:r>
            <a:r>
              <a:rPr lang="zh-TW" altLang="en-US" sz="2800" dirty="0" smtClean="0"/>
              <a:t>解決、遇到</a:t>
            </a:r>
            <a:r>
              <a:rPr lang="zh-TW" altLang="en-US" sz="2800" dirty="0"/>
              <a:t>瓶頸相互</a:t>
            </a:r>
            <a:r>
              <a:rPr lang="zh-TW" altLang="en-US" sz="2800" dirty="0" smtClean="0"/>
              <a:t>鼓勵、遇到</a:t>
            </a:r>
            <a:r>
              <a:rPr lang="zh-TW" altLang="en-US" sz="2800" dirty="0"/>
              <a:t>負</a:t>
            </a:r>
            <a:r>
              <a:rPr lang="zh-TW" altLang="en-US" sz="2800" dirty="0" smtClean="0"/>
              <a:t>能量</a:t>
            </a:r>
            <a:r>
              <a:rPr lang="en-US" altLang="zh-TW" sz="2800" dirty="0" smtClean="0"/>
              <a:t>	</a:t>
            </a:r>
            <a:r>
              <a:rPr lang="zh-TW" altLang="en-US" sz="2800" dirty="0" smtClean="0"/>
              <a:t>一起抵制。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zh-TW" altLang="en-US" sz="2800" dirty="0" smtClean="0"/>
              <a:t>每一</a:t>
            </a:r>
            <a:r>
              <a:rPr lang="zh-TW" altLang="en-US" sz="2800" dirty="0"/>
              <a:t>個人的進步都是一種很好的</a:t>
            </a:r>
            <a:r>
              <a:rPr lang="zh-TW" altLang="en-US" sz="2800" dirty="0" smtClean="0"/>
              <a:t>鼓勵，跟著</a:t>
            </a:r>
            <a:r>
              <a:rPr lang="zh-TW" altLang="en-US" sz="2800" dirty="0"/>
              <a:t>上進</a:t>
            </a:r>
            <a:r>
              <a:rPr lang="zh-TW" altLang="en-US" sz="2800" dirty="0" smtClean="0"/>
              <a:t>的</a:t>
            </a:r>
            <a:r>
              <a:rPr lang="en-US" altLang="zh-TW" sz="2800" dirty="0" smtClean="0"/>
              <a:t>	</a:t>
            </a:r>
            <a:r>
              <a:rPr lang="zh-TW" altLang="en-US" sz="2800" dirty="0" smtClean="0"/>
              <a:t>人</a:t>
            </a:r>
            <a:r>
              <a:rPr lang="zh-TW" altLang="en-US" sz="2800" dirty="0"/>
              <a:t>你就會越來越上進，跟著負能量走，你就</a:t>
            </a:r>
            <a:r>
              <a:rPr lang="zh-TW" altLang="en-US" sz="2800" dirty="0" smtClean="0"/>
              <a:t>會</a:t>
            </a:r>
            <a:r>
              <a:rPr lang="en-US" altLang="zh-TW" sz="2800" dirty="0" smtClean="0"/>
              <a:t>	</a:t>
            </a:r>
            <a:r>
              <a:rPr lang="zh-TW" altLang="en-US" sz="2800" dirty="0" smtClean="0"/>
              <a:t>離</a:t>
            </a:r>
            <a:r>
              <a:rPr lang="zh-TW" altLang="en-US" sz="2800" dirty="0"/>
              <a:t>著正能量越走越</a:t>
            </a:r>
            <a:r>
              <a:rPr lang="zh-TW" altLang="en-US" sz="2800" dirty="0" smtClean="0"/>
              <a:t>遠。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zh-TW" altLang="en-US" sz="2800" dirty="0" smtClean="0"/>
              <a:t>團隊</a:t>
            </a:r>
            <a:r>
              <a:rPr lang="zh-TW" altLang="en-US" sz="2800" dirty="0"/>
              <a:t>裏面促進的是一種實力的</a:t>
            </a:r>
            <a:r>
              <a:rPr lang="zh-TW" altLang="en-US" sz="2800" dirty="0" smtClean="0"/>
              <a:t>成長。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en-US" altLang="zh-TW" sz="2800" dirty="0" smtClean="0"/>
              <a:t>	</a:t>
            </a:r>
            <a:r>
              <a:rPr lang="zh-TW" altLang="en-US" sz="2800" dirty="0" smtClean="0"/>
              <a:t>一</a:t>
            </a:r>
            <a:r>
              <a:rPr lang="zh-TW" altLang="en-US" sz="2800" dirty="0"/>
              <a:t>個人的思維非常有限，但是團隊的思維</a:t>
            </a:r>
            <a:r>
              <a:rPr lang="zh-TW" altLang="en-US" sz="2800" dirty="0" smtClean="0"/>
              <a:t>就是</a:t>
            </a:r>
            <a:r>
              <a:rPr lang="en-US" altLang="zh-TW" sz="2800" dirty="0" smtClean="0"/>
              <a:t>	</a:t>
            </a:r>
            <a:r>
              <a:rPr lang="zh-TW" altLang="en-US" sz="2800" dirty="0" smtClean="0"/>
              <a:t>無限</a:t>
            </a:r>
            <a:r>
              <a:rPr lang="zh-TW" altLang="en-US" sz="2800" dirty="0"/>
              <a:t>大，這就是團隊給你帶來的</a:t>
            </a:r>
            <a:r>
              <a:rPr lang="zh-TW" altLang="en-US" sz="2800" dirty="0" smtClean="0"/>
              <a:t>強大。</a:t>
            </a:r>
            <a:endParaRPr lang="en-US" altLang="zh-TW" sz="2800" dirty="0"/>
          </a:p>
          <a:p>
            <a:pPr marL="0" indent="0">
              <a:buNone/>
            </a:pPr>
            <a:endParaRPr lang="en-US" altLang="zh-TW" sz="2400" dirty="0" smtClean="0"/>
          </a:p>
          <a:p>
            <a:pPr marL="0" indent="0">
              <a:buNone/>
            </a:pPr>
            <a:r>
              <a:rPr lang="zh-TW" altLang="en-US" sz="2000" dirty="0" smtClean="0"/>
              <a:t>文章</a:t>
            </a:r>
            <a:r>
              <a:rPr lang="zh-TW" altLang="en-US" sz="2000" dirty="0"/>
              <a:t>來源 </a:t>
            </a:r>
            <a:r>
              <a:rPr lang="en-US" altLang="zh-TW" sz="2000" dirty="0"/>
              <a:t>==&gt;  </a:t>
            </a:r>
            <a:r>
              <a:rPr lang="en-US" altLang="zh-TW" sz="2000" dirty="0">
                <a:hlinkClick r:id="rId2"/>
              </a:rPr>
              <a:t>http://vemma888.pixnet.net/blog/post/60304900</a:t>
            </a:r>
            <a:r>
              <a:rPr lang="zh-TW" altLang="en-US" sz="4800" dirty="0"/>
              <a:t/>
            </a:r>
            <a:br>
              <a:rPr lang="zh-TW" altLang="en-US" sz="4800" dirty="0"/>
            </a:b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2356392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四</a:t>
            </a:r>
            <a:r>
              <a:rPr lang="en-US" altLang="zh-TW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 </a:t>
            </a:r>
            <a:r>
              <a:rPr lang="zh-TW" altLang="zh-TW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資源</a:t>
            </a:r>
            <a:r>
              <a:rPr lang="zh-TW" altLang="zh-TW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整合、團隊</a:t>
            </a:r>
            <a:r>
              <a:rPr lang="zh-TW" altLang="zh-TW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合作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4683224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b="1" dirty="0" smtClean="0"/>
              <a:t>成功團隊秘訣實例</a:t>
            </a:r>
            <a:endParaRPr lang="en-US" altLang="zh-TW" b="1" dirty="0" smtClean="0"/>
          </a:p>
          <a:p>
            <a:pPr marL="0" indent="0">
              <a:buNone/>
            </a:pPr>
            <a:r>
              <a:rPr lang="zh-TW" altLang="en-US" b="1" dirty="0" smtClean="0"/>
              <a:t>    </a:t>
            </a:r>
            <a:r>
              <a:rPr lang="zh-TW" altLang="zh-TW" b="1" dirty="0" smtClean="0"/>
              <a:t>微軟：有戰鬥力的團隊</a:t>
            </a:r>
            <a:endParaRPr lang="zh-TW" altLang="zh-TW" dirty="0" smtClean="0"/>
          </a:p>
          <a:p>
            <a:pPr marL="0" indent="0">
              <a:buNone/>
            </a:pPr>
            <a:r>
              <a:rPr lang="zh-TW" altLang="zh-TW" dirty="0"/>
              <a:t>　</a:t>
            </a:r>
            <a:r>
              <a:rPr lang="en-US" altLang="zh-TW" dirty="0" smtClean="0"/>
              <a:t>	</a:t>
            </a:r>
            <a:r>
              <a:rPr lang="zh-TW" altLang="zh-TW" dirty="0" smtClean="0"/>
              <a:t>當</a:t>
            </a:r>
            <a:r>
              <a:rPr lang="zh-TW" altLang="zh-TW" dirty="0"/>
              <a:t>世界</a:t>
            </a:r>
            <a:r>
              <a:rPr lang="zh-TW" altLang="zh-TW" dirty="0" smtClean="0"/>
              <a:t>首富</a:t>
            </a:r>
            <a:r>
              <a:rPr lang="en-US" altLang="zh-TW" u="sng" dirty="0">
                <a:hlinkClick r:id="rId2" tooltip="比尔·盖茨"/>
              </a:rPr>
              <a:t>比爾·</a:t>
            </a:r>
            <a:r>
              <a:rPr lang="en-US" altLang="zh-TW" u="sng" dirty="0" smtClean="0">
                <a:hlinkClick r:id="rId2" tooltip="比尔·盖茨"/>
              </a:rPr>
              <a:t>蓋茨</a:t>
            </a:r>
            <a:r>
              <a:rPr lang="zh-TW" altLang="zh-TW" dirty="0" smtClean="0"/>
              <a:t>被</a:t>
            </a:r>
            <a:r>
              <a:rPr lang="zh-TW" altLang="zh-TW" dirty="0"/>
              <a:t>問及微軟成功的</a:t>
            </a:r>
            <a:r>
              <a:rPr lang="zh-TW" altLang="zh-TW" dirty="0" smtClean="0"/>
              <a:t>秘</a:t>
            </a:r>
            <a:r>
              <a:rPr lang="en-US" altLang="zh-TW" dirty="0" smtClean="0"/>
              <a:t>	</a:t>
            </a:r>
            <a:r>
              <a:rPr lang="zh-TW" altLang="zh-TW" dirty="0" smtClean="0"/>
              <a:t>訣時，</a:t>
            </a:r>
            <a:r>
              <a:rPr lang="zh-TW" altLang="en-US" dirty="0" smtClean="0"/>
              <a:t>他</a:t>
            </a:r>
            <a:r>
              <a:rPr lang="zh-TW" altLang="zh-TW" dirty="0" smtClean="0"/>
              <a:t>回答：</a:t>
            </a:r>
            <a:r>
              <a:rPr lang="en-US" altLang="zh-TW" dirty="0"/>
              <a:t>“</a:t>
            </a:r>
            <a:r>
              <a:rPr lang="zh-TW" altLang="zh-TW" dirty="0"/>
              <a:t>微軟有成功的</a:t>
            </a:r>
            <a:r>
              <a:rPr lang="zh-TW" altLang="zh-TW" dirty="0" smtClean="0"/>
              <a:t>團隊</a:t>
            </a:r>
            <a:r>
              <a:rPr lang="en-US" altLang="zh-TW" dirty="0" smtClean="0"/>
              <a:t>”</a:t>
            </a:r>
            <a:r>
              <a:rPr lang="zh-TW" altLang="zh-TW" dirty="0" smtClean="0"/>
              <a:t> </a:t>
            </a:r>
            <a:r>
              <a:rPr lang="zh-TW" altLang="zh-TW" dirty="0"/>
              <a:t>。</a:t>
            </a:r>
          </a:p>
          <a:p>
            <a:pPr marL="0" indent="0">
              <a:buNone/>
            </a:pPr>
            <a:r>
              <a:rPr lang="en-US" altLang="zh-TW" dirty="0" smtClean="0"/>
              <a:t>	1</a:t>
            </a:r>
            <a:r>
              <a:rPr lang="zh-TW" altLang="zh-TW" dirty="0"/>
              <a:t>．網羅優秀人才</a:t>
            </a:r>
          </a:p>
          <a:p>
            <a:pPr marL="0" indent="0">
              <a:buNone/>
            </a:pPr>
            <a:r>
              <a:rPr lang="en-US" altLang="zh-TW" dirty="0" smtClean="0"/>
              <a:t>	2</a:t>
            </a:r>
            <a:r>
              <a:rPr lang="zh-TW" altLang="zh-TW" dirty="0"/>
              <a:t>．塑造優勢</a:t>
            </a:r>
            <a:r>
              <a:rPr lang="zh-TW" altLang="zh-TW" dirty="0" smtClean="0"/>
              <a:t>員工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	3</a:t>
            </a:r>
            <a:r>
              <a:rPr lang="zh-TW" altLang="zh-TW" dirty="0" smtClean="0"/>
              <a:t>．成功</a:t>
            </a:r>
            <a:r>
              <a:rPr lang="zh-TW" altLang="en-US" dirty="0" smtClean="0"/>
              <a:t>經驗</a:t>
            </a:r>
            <a:endParaRPr lang="zh-TW" altLang="zh-TW" dirty="0" smtClean="0"/>
          </a:p>
          <a:p>
            <a:endParaRPr lang="zh-TW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6698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成功團隊秘訣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TW" dirty="0"/>
              <a:t>1.</a:t>
            </a:r>
            <a:r>
              <a:rPr lang="zh-TW" altLang="en-US" dirty="0"/>
              <a:t> </a:t>
            </a:r>
            <a:r>
              <a:rPr lang="zh-TW" altLang="zh-TW" dirty="0"/>
              <a:t>網羅優秀人才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	</a:t>
            </a:r>
            <a:r>
              <a:rPr lang="zh-TW" altLang="zh-TW" dirty="0" smtClean="0"/>
              <a:t>微軟公司</a:t>
            </a:r>
            <a:r>
              <a:rPr lang="zh-TW" altLang="zh-TW" dirty="0"/>
              <a:t>是一家由聰明人組成、</a:t>
            </a:r>
            <a:r>
              <a:rPr lang="en-US" altLang="zh-TW" u="sng" dirty="0">
                <a:hlinkClick r:id="rId2" tooltip="管理"/>
              </a:rPr>
              <a:t>管理</a:t>
            </a:r>
            <a:r>
              <a:rPr lang="zh-TW" altLang="zh-TW" dirty="0" smtClean="0"/>
              <a:t>良好的</a:t>
            </a:r>
            <a:r>
              <a:rPr lang="zh-TW" altLang="zh-TW" dirty="0"/>
              <a:t>公司。能請來這一群人才，</a:t>
            </a:r>
            <a:r>
              <a:rPr lang="en-US" altLang="zh-TW" u="sng" dirty="0">
                <a:hlinkClick r:id="rId3" tooltip="盖茨"/>
              </a:rPr>
              <a:t>蓋茨</a:t>
            </a:r>
            <a:r>
              <a:rPr lang="zh-TW" altLang="zh-TW" dirty="0"/>
              <a:t>感到</a:t>
            </a:r>
            <a:r>
              <a:rPr lang="zh-TW" altLang="zh-TW" dirty="0" smtClean="0"/>
              <a:t>很自豪</a:t>
            </a:r>
            <a:r>
              <a:rPr lang="zh-TW" altLang="zh-TW" dirty="0"/>
              <a:t>。他在</a:t>
            </a:r>
            <a:r>
              <a:rPr lang="en-US" altLang="zh-TW" dirty="0"/>
              <a:t>1992</a:t>
            </a:r>
            <a:r>
              <a:rPr lang="zh-TW" altLang="zh-TW" dirty="0"/>
              <a:t>年曾說：</a:t>
            </a:r>
            <a:r>
              <a:rPr lang="en-US" altLang="zh-TW" dirty="0"/>
              <a:t>“</a:t>
            </a:r>
            <a:r>
              <a:rPr lang="zh-TW" altLang="zh-TW" dirty="0"/>
              <a:t>微軟和其他</a:t>
            </a:r>
            <a:r>
              <a:rPr lang="zh-TW" altLang="zh-TW" dirty="0" smtClean="0"/>
              <a:t>公司與眾不同</a:t>
            </a:r>
            <a:r>
              <a:rPr lang="zh-TW" altLang="zh-TW" dirty="0"/>
              <a:t>的特色就是智囊的深度。把</a:t>
            </a:r>
            <a:r>
              <a:rPr lang="zh-TW" altLang="zh-TW" dirty="0" smtClean="0"/>
              <a:t>他們稱</a:t>
            </a:r>
            <a:r>
              <a:rPr lang="zh-TW" altLang="zh-TW" dirty="0"/>
              <a:t>做螺旋槳頭腦、數字頭腦、齒輪轉動</a:t>
            </a:r>
            <a:r>
              <a:rPr lang="zh-TW" altLang="zh-TW" dirty="0" smtClean="0"/>
              <a:t>頭腦</a:t>
            </a:r>
            <a:r>
              <a:rPr lang="zh-TW" altLang="zh-TW" dirty="0"/>
              <a:t>或工作狂、用腦狂，還是微軟狂都可以。</a:t>
            </a:r>
            <a:r>
              <a:rPr lang="en-US" altLang="zh-TW" dirty="0"/>
              <a:t>”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 smtClean="0"/>
              <a:t>	</a:t>
            </a:r>
            <a:r>
              <a:rPr lang="zh-TW" altLang="zh-TW" dirty="0" smtClean="0"/>
              <a:t>蓋</a:t>
            </a:r>
            <a:r>
              <a:rPr lang="zh-TW" altLang="zh-TW" dirty="0"/>
              <a:t>茨曾多次說道：</a:t>
            </a:r>
            <a:r>
              <a:rPr lang="en-US" altLang="zh-TW" dirty="0"/>
              <a:t>“</a:t>
            </a:r>
            <a:r>
              <a:rPr lang="zh-TW" altLang="zh-TW" dirty="0"/>
              <a:t>把我們頂尖的</a:t>
            </a:r>
            <a:r>
              <a:rPr lang="en-US" altLang="zh-TW" dirty="0"/>
              <a:t>20</a:t>
            </a:r>
            <a:r>
              <a:rPr lang="zh-TW" altLang="zh-TW" dirty="0"/>
              <a:t>個人挖走，那麼微軟會變成一家無足輕重的公司。</a:t>
            </a:r>
            <a:r>
              <a:rPr lang="en-US" altLang="zh-TW" dirty="0" smtClean="0"/>
              <a:t>”</a:t>
            </a:r>
            <a:r>
              <a:rPr lang="zh-TW" altLang="zh-TW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10782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 smtClean="0"/>
              <a:t>成功</a:t>
            </a:r>
            <a:r>
              <a:rPr lang="zh-TW" altLang="en-US" dirty="0"/>
              <a:t>團隊秘訣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412776"/>
            <a:ext cx="8517632" cy="44958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altLang="zh-TW" sz="112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11200" dirty="0" smtClean="0">
                <a:latin typeface="+mn-ea"/>
              </a:rPr>
              <a:t>塑造</a:t>
            </a:r>
            <a:r>
              <a:rPr lang="zh-TW" altLang="zh-TW" sz="11200" dirty="0">
                <a:latin typeface="+mn-ea"/>
              </a:rPr>
              <a:t>優勢</a:t>
            </a:r>
            <a:r>
              <a:rPr lang="zh-TW" altLang="zh-TW" sz="11200" dirty="0" smtClean="0">
                <a:latin typeface="+mn-ea"/>
              </a:rPr>
              <a:t>員工</a:t>
            </a:r>
            <a:endParaRPr lang="en-US" altLang="zh-TW" sz="11200" dirty="0" smtClean="0">
              <a:latin typeface="+mn-ea"/>
            </a:endParaRPr>
          </a:p>
          <a:p>
            <a:pPr marL="0" indent="0">
              <a:buNone/>
            </a:pPr>
            <a:r>
              <a:rPr lang="zh-TW" altLang="en-US" sz="11200" dirty="0">
                <a:latin typeface="+mn-ea"/>
              </a:rPr>
              <a:t> </a:t>
            </a:r>
            <a:r>
              <a:rPr lang="zh-TW" altLang="en-US" sz="11200" dirty="0" smtClean="0">
                <a:latin typeface="+mn-ea"/>
              </a:rPr>
              <a:t>  </a:t>
            </a:r>
            <a:r>
              <a:rPr lang="zh-TW" altLang="zh-TW" sz="11200" dirty="0" smtClean="0">
                <a:latin typeface="+mn-ea"/>
              </a:rPr>
              <a:t>第一</a:t>
            </a:r>
            <a:r>
              <a:rPr lang="zh-TW" altLang="zh-TW" sz="11200" dirty="0">
                <a:latin typeface="+mn-ea"/>
              </a:rPr>
              <a:t>條</a:t>
            </a:r>
            <a:r>
              <a:rPr lang="zh-TW" altLang="zh-TW" sz="11200" dirty="0" smtClean="0">
                <a:latin typeface="+mn-ea"/>
              </a:rPr>
              <a:t>準則</a:t>
            </a:r>
            <a:r>
              <a:rPr lang="en-US" altLang="zh-TW" sz="11200" dirty="0" smtClean="0">
                <a:latin typeface="+mn-ea"/>
              </a:rPr>
              <a:t>:</a:t>
            </a:r>
            <a:r>
              <a:rPr lang="zh-TW" altLang="zh-TW" sz="11200" dirty="0" smtClean="0">
                <a:latin typeface="+mn-ea"/>
              </a:rPr>
              <a:t>是</a:t>
            </a:r>
            <a:r>
              <a:rPr lang="zh-TW" altLang="zh-TW" sz="11200" dirty="0">
                <a:latin typeface="+mn-ea"/>
              </a:rPr>
              <a:t>包括雇用、</a:t>
            </a:r>
            <a:r>
              <a:rPr lang="en-US" altLang="zh-TW" sz="11200" u="sng" dirty="0">
                <a:latin typeface="+mn-ea"/>
                <a:hlinkClick r:id="rId2" tooltip="培训"/>
              </a:rPr>
              <a:t>培訓</a:t>
            </a:r>
            <a:r>
              <a:rPr lang="zh-TW" altLang="zh-TW" sz="11200" dirty="0">
                <a:latin typeface="+mn-ea"/>
              </a:rPr>
              <a:t>、工資報酬及晉升</a:t>
            </a:r>
            <a:r>
              <a:rPr lang="zh-TW" altLang="zh-TW" sz="11200" dirty="0" smtClean="0">
                <a:latin typeface="+mn-ea"/>
              </a:rPr>
              <a:t>道</a:t>
            </a:r>
            <a:r>
              <a:rPr lang="zh-TW" altLang="en-US" sz="11200" dirty="0" smtClean="0">
                <a:latin typeface="+mn-ea"/>
              </a:rPr>
              <a:t>  </a:t>
            </a:r>
            <a:r>
              <a:rPr lang="zh-TW" altLang="en-US" sz="11200" dirty="0">
                <a:latin typeface="+mn-ea"/>
              </a:rPr>
              <a:t>  </a:t>
            </a:r>
            <a:r>
              <a:rPr lang="zh-TW" altLang="en-US" sz="11200" dirty="0" smtClean="0">
                <a:latin typeface="+mn-ea"/>
              </a:rPr>
              <a:t>   </a:t>
            </a:r>
            <a:r>
              <a:rPr lang="en-US" altLang="zh-TW" sz="11200" dirty="0" smtClean="0">
                <a:latin typeface="+mn-ea"/>
              </a:rPr>
              <a:t>		</a:t>
            </a:r>
            <a:r>
              <a:rPr lang="zh-TW" altLang="en-US" sz="11200" dirty="0">
                <a:latin typeface="+mn-ea"/>
              </a:rPr>
              <a:t> </a:t>
            </a:r>
            <a:r>
              <a:rPr lang="zh-TW" altLang="en-US" sz="11200" dirty="0" smtClean="0">
                <a:latin typeface="+mn-ea"/>
              </a:rPr>
              <a:t>    </a:t>
            </a:r>
            <a:r>
              <a:rPr lang="zh-TW" altLang="zh-TW" sz="11200" dirty="0" smtClean="0">
                <a:latin typeface="+mn-ea"/>
              </a:rPr>
              <a:t>路在內的</a:t>
            </a:r>
            <a:r>
              <a:rPr lang="zh-TW" altLang="zh-TW" sz="11200" dirty="0">
                <a:latin typeface="+mn-ea"/>
              </a:rPr>
              <a:t>整套人事管理方面的</a:t>
            </a:r>
            <a:r>
              <a:rPr lang="zh-TW" altLang="zh-TW" sz="11200" dirty="0" smtClean="0">
                <a:latin typeface="+mn-ea"/>
              </a:rPr>
              <a:t>做法</a:t>
            </a:r>
            <a:r>
              <a:rPr lang="zh-TW" altLang="en-US" sz="11200" dirty="0" smtClean="0">
                <a:latin typeface="+mn-ea"/>
              </a:rPr>
              <a:t>。</a:t>
            </a:r>
            <a:endParaRPr lang="en-US" altLang="zh-TW" sz="11200" dirty="0" smtClean="0">
              <a:latin typeface="+mn-ea"/>
            </a:endParaRPr>
          </a:p>
          <a:p>
            <a:pPr marL="0" indent="0">
              <a:buNone/>
            </a:pPr>
            <a:r>
              <a:rPr lang="zh-TW" altLang="en-US" sz="11200" dirty="0">
                <a:latin typeface="+mn-ea"/>
              </a:rPr>
              <a:t> </a:t>
            </a:r>
            <a:r>
              <a:rPr lang="zh-TW" altLang="en-US" sz="11200" dirty="0" smtClean="0">
                <a:latin typeface="+mn-ea"/>
              </a:rPr>
              <a:t>  </a:t>
            </a:r>
            <a:r>
              <a:rPr lang="zh-TW" altLang="zh-TW" sz="11200" dirty="0" smtClean="0">
                <a:latin typeface="+mn-ea"/>
              </a:rPr>
              <a:t>第二</a:t>
            </a:r>
            <a:r>
              <a:rPr lang="zh-TW" altLang="zh-TW" sz="11200" dirty="0">
                <a:latin typeface="+mn-ea"/>
              </a:rPr>
              <a:t>條</a:t>
            </a:r>
            <a:r>
              <a:rPr lang="zh-TW" altLang="zh-TW" sz="11200" dirty="0" smtClean="0">
                <a:latin typeface="+mn-ea"/>
              </a:rPr>
              <a:t>準則</a:t>
            </a:r>
            <a:r>
              <a:rPr lang="en-US" altLang="zh-TW" sz="11200" dirty="0" smtClean="0">
                <a:latin typeface="+mn-ea"/>
              </a:rPr>
              <a:t>:</a:t>
            </a:r>
            <a:r>
              <a:rPr lang="zh-TW" altLang="zh-TW" sz="11200" dirty="0" smtClean="0">
                <a:latin typeface="+mn-ea"/>
              </a:rPr>
              <a:t>是</a:t>
            </a:r>
            <a:r>
              <a:rPr lang="zh-TW" altLang="zh-TW" sz="11200" dirty="0">
                <a:solidFill>
                  <a:srgbClr val="FFFF00"/>
                </a:solidFill>
                <a:latin typeface="+mn-ea"/>
              </a:rPr>
              <a:t>培養中層經理</a:t>
            </a:r>
            <a:r>
              <a:rPr lang="zh-TW" altLang="zh-TW" sz="11200" dirty="0" smtClean="0">
                <a:latin typeface="+mn-ea"/>
              </a:rPr>
              <a:t>。</a:t>
            </a:r>
            <a:endParaRPr lang="en-US" altLang="zh-TW" sz="11200" dirty="0" smtClean="0">
              <a:latin typeface="+mn-ea"/>
            </a:endParaRPr>
          </a:p>
          <a:p>
            <a:pPr marL="0" indent="0">
              <a:buNone/>
            </a:pPr>
            <a:endParaRPr lang="en-US" altLang="zh-TW" sz="11200" dirty="0" smtClean="0">
              <a:latin typeface="+mn-ea"/>
            </a:endParaRPr>
          </a:p>
          <a:p>
            <a:pPr marL="0" indent="0">
              <a:buNone/>
            </a:pPr>
            <a:r>
              <a:rPr lang="zh-TW" altLang="en-US" sz="11200" dirty="0" smtClean="0">
                <a:latin typeface="+mn-ea"/>
              </a:rPr>
              <a:t>   </a:t>
            </a:r>
            <a:r>
              <a:rPr lang="zh-TW" altLang="zh-TW" sz="11200" dirty="0" smtClean="0">
                <a:latin typeface="+mn-ea"/>
              </a:rPr>
              <a:t>第三</a:t>
            </a:r>
            <a:r>
              <a:rPr lang="zh-TW" altLang="zh-TW" sz="11200" dirty="0">
                <a:latin typeface="+mn-ea"/>
              </a:rPr>
              <a:t>條</a:t>
            </a:r>
            <a:r>
              <a:rPr lang="zh-TW" altLang="zh-TW" sz="11200" dirty="0" smtClean="0">
                <a:latin typeface="+mn-ea"/>
              </a:rPr>
              <a:t>準則</a:t>
            </a:r>
            <a:r>
              <a:rPr lang="en-US" altLang="zh-TW" sz="11200" dirty="0" smtClean="0">
                <a:latin typeface="+mn-ea"/>
              </a:rPr>
              <a:t>:</a:t>
            </a:r>
            <a:r>
              <a:rPr lang="zh-TW" altLang="zh-TW" sz="11200" dirty="0" smtClean="0">
                <a:latin typeface="+mn-ea"/>
              </a:rPr>
              <a:t>是</a:t>
            </a:r>
            <a:r>
              <a:rPr lang="zh-TW" altLang="zh-TW" sz="11200" dirty="0">
                <a:latin typeface="+mn-ea"/>
              </a:rPr>
              <a:t>繼續設立專項職能，如開發、</a:t>
            </a:r>
            <a:r>
              <a:rPr lang="en-US" altLang="zh-TW" sz="11200" u="sng" dirty="0">
                <a:latin typeface="+mn-ea"/>
                <a:hlinkClick r:id="rId3" tooltip="测试"/>
              </a:rPr>
              <a:t>測試</a:t>
            </a:r>
            <a:r>
              <a:rPr lang="zh-TW" altLang="zh-TW" sz="11200" dirty="0" smtClean="0">
                <a:latin typeface="+mn-ea"/>
              </a:rPr>
              <a:t>，</a:t>
            </a:r>
            <a:r>
              <a:rPr lang="en-US" altLang="zh-TW" sz="11200" dirty="0" smtClean="0">
                <a:latin typeface="+mn-ea"/>
              </a:rPr>
              <a:t>			</a:t>
            </a:r>
            <a:r>
              <a:rPr lang="zh-TW" altLang="en-US" sz="11200" dirty="0" smtClean="0">
                <a:latin typeface="+mn-ea"/>
              </a:rPr>
              <a:t>   </a:t>
            </a:r>
            <a:r>
              <a:rPr lang="zh-TW" altLang="zh-TW" sz="11200" dirty="0" smtClean="0">
                <a:latin typeface="+mn-ea"/>
              </a:rPr>
              <a:t>但是必須</a:t>
            </a:r>
            <a:r>
              <a:rPr lang="en-US" altLang="zh-TW" sz="11200" u="sng" dirty="0">
                <a:latin typeface="+mn-ea"/>
                <a:hlinkClick r:id="rId4" tooltip="保证"/>
              </a:rPr>
              <a:t>保證</a:t>
            </a:r>
            <a:r>
              <a:rPr lang="zh-TW" altLang="zh-TW" sz="11200" dirty="0">
                <a:latin typeface="+mn-ea"/>
              </a:rPr>
              <a:t>讓員工自由流動以</a:t>
            </a:r>
            <a:r>
              <a:rPr lang="zh-TW" altLang="zh-TW" sz="11200" dirty="0">
                <a:solidFill>
                  <a:srgbClr val="FFFF00"/>
                </a:solidFill>
                <a:latin typeface="+mn-ea"/>
              </a:rPr>
              <a:t>獲得</a:t>
            </a:r>
            <a:r>
              <a:rPr lang="zh-TW" altLang="zh-TW" sz="11200" dirty="0" smtClean="0">
                <a:solidFill>
                  <a:srgbClr val="FFFF00"/>
                </a:solidFill>
                <a:latin typeface="+mn-ea"/>
              </a:rPr>
              <a:t>更</a:t>
            </a:r>
            <a:r>
              <a:rPr lang="en-US" altLang="zh-TW" sz="11200" dirty="0" smtClean="0">
                <a:solidFill>
                  <a:srgbClr val="FFFF00"/>
                </a:solidFill>
                <a:latin typeface="+mn-ea"/>
              </a:rPr>
              <a:t>			</a:t>
            </a:r>
            <a:r>
              <a:rPr lang="zh-TW" altLang="en-US" sz="11200" dirty="0" smtClean="0">
                <a:solidFill>
                  <a:srgbClr val="FFFF00"/>
                </a:solidFill>
                <a:latin typeface="+mn-ea"/>
              </a:rPr>
              <a:t>    </a:t>
            </a:r>
            <a:r>
              <a:rPr lang="zh-TW" altLang="zh-TW" sz="11200" dirty="0" smtClean="0">
                <a:solidFill>
                  <a:srgbClr val="FFFF00"/>
                </a:solidFill>
                <a:latin typeface="+mn-ea"/>
              </a:rPr>
              <a:t>豐富</a:t>
            </a:r>
            <a:r>
              <a:rPr lang="zh-TW" altLang="zh-TW" sz="11200" dirty="0">
                <a:solidFill>
                  <a:srgbClr val="FFFF00"/>
                </a:solidFill>
                <a:latin typeface="+mn-ea"/>
              </a:rPr>
              <a:t>的工作</a:t>
            </a:r>
            <a:r>
              <a:rPr lang="zh-TW" altLang="zh-TW" sz="11200" dirty="0" smtClean="0">
                <a:solidFill>
                  <a:srgbClr val="FFFF00"/>
                </a:solidFill>
                <a:latin typeface="+mn-ea"/>
              </a:rPr>
              <a:t>經驗</a:t>
            </a:r>
            <a:r>
              <a:rPr lang="zh-TW" altLang="en-US" sz="11200" dirty="0">
                <a:latin typeface="+mn-ea"/>
              </a:rPr>
              <a:t>。</a:t>
            </a:r>
            <a:endParaRPr lang="en-US" altLang="zh-TW" sz="11200" dirty="0" smtClean="0">
              <a:latin typeface="+mn-ea"/>
            </a:endParaRPr>
          </a:p>
          <a:p>
            <a:pPr marL="0" indent="0">
              <a:buNone/>
            </a:pPr>
            <a:r>
              <a:rPr lang="zh-TW" altLang="en-US" sz="11200" dirty="0">
                <a:latin typeface="+mn-ea"/>
              </a:rPr>
              <a:t> </a:t>
            </a:r>
            <a:r>
              <a:rPr lang="zh-TW" altLang="en-US" sz="11200" dirty="0" smtClean="0">
                <a:latin typeface="+mn-ea"/>
              </a:rPr>
              <a:t>  </a:t>
            </a:r>
            <a:r>
              <a:rPr lang="zh-TW" altLang="zh-TW" sz="11200" dirty="0" smtClean="0">
                <a:latin typeface="+mn-ea"/>
              </a:rPr>
              <a:t>第四</a:t>
            </a:r>
            <a:r>
              <a:rPr lang="zh-TW" altLang="zh-TW" sz="11200" dirty="0">
                <a:latin typeface="+mn-ea"/>
              </a:rPr>
              <a:t>條</a:t>
            </a:r>
            <a:r>
              <a:rPr lang="zh-TW" altLang="zh-TW" sz="11200" dirty="0" smtClean="0">
                <a:latin typeface="+mn-ea"/>
              </a:rPr>
              <a:t>準則</a:t>
            </a:r>
            <a:r>
              <a:rPr lang="en-US" altLang="zh-TW" sz="11200" dirty="0" smtClean="0">
                <a:latin typeface="+mn-ea"/>
              </a:rPr>
              <a:t>:</a:t>
            </a:r>
            <a:r>
              <a:rPr lang="zh-TW" altLang="zh-TW" sz="11200" dirty="0" smtClean="0">
                <a:latin typeface="+mn-ea"/>
              </a:rPr>
              <a:t>是</a:t>
            </a:r>
            <a:r>
              <a:rPr lang="zh-TW" altLang="zh-TW" sz="11200" dirty="0">
                <a:latin typeface="+mn-ea"/>
              </a:rPr>
              <a:t>軟體公司必須為</a:t>
            </a:r>
            <a:r>
              <a:rPr lang="zh-TW" altLang="zh-TW" sz="11200" dirty="0">
                <a:solidFill>
                  <a:srgbClr val="FFFF00"/>
                </a:solidFill>
                <a:latin typeface="+mn-ea"/>
              </a:rPr>
              <a:t>產品開發確定過程</a:t>
            </a:r>
            <a:r>
              <a:rPr lang="zh-TW" altLang="zh-TW" sz="11200" dirty="0" smtClean="0">
                <a:latin typeface="+mn-ea"/>
              </a:rPr>
              <a:t>。</a:t>
            </a:r>
            <a:endParaRPr lang="en-US" altLang="zh-TW" sz="11200" dirty="0">
              <a:latin typeface="+mn-ea"/>
            </a:endParaRPr>
          </a:p>
          <a:p>
            <a:pPr marL="0" indent="0">
              <a:buNone/>
            </a:pPr>
            <a:endParaRPr lang="en-US" altLang="zh-TW" sz="11200" dirty="0" smtClean="0">
              <a:latin typeface="+mn-ea"/>
            </a:endParaRPr>
          </a:p>
          <a:p>
            <a:pPr marL="0" indent="0">
              <a:buNone/>
            </a:pPr>
            <a:r>
              <a:rPr lang="zh-TW" altLang="zh-TW" sz="11200" dirty="0" smtClean="0">
                <a:latin typeface="+mn-ea"/>
              </a:rPr>
              <a:t>微軟公司就是</a:t>
            </a:r>
            <a:r>
              <a:rPr lang="zh-TW" altLang="zh-TW" sz="11200" dirty="0" smtClean="0">
                <a:solidFill>
                  <a:srgbClr val="FFFF00"/>
                </a:solidFill>
                <a:latin typeface="+mn-ea"/>
              </a:rPr>
              <a:t>靠</a:t>
            </a:r>
            <a:r>
              <a:rPr lang="zh-TW" altLang="zh-TW" sz="11200" dirty="0">
                <a:solidFill>
                  <a:srgbClr val="FFFF00"/>
                </a:solidFill>
                <a:latin typeface="+mn-ea"/>
              </a:rPr>
              <a:t>這些出類拔萃的人物</a:t>
            </a:r>
            <a:r>
              <a:rPr lang="zh-TW" altLang="zh-TW" sz="11200" dirty="0">
                <a:latin typeface="+mn-ea"/>
              </a:rPr>
              <a:t>和比爾</a:t>
            </a:r>
            <a:r>
              <a:rPr lang="en-US" altLang="zh-TW" sz="11200" dirty="0">
                <a:latin typeface="+mn-ea"/>
              </a:rPr>
              <a:t>·</a:t>
            </a:r>
            <a:r>
              <a:rPr lang="zh-TW" altLang="zh-TW" sz="11200" dirty="0">
                <a:latin typeface="+mn-ea"/>
              </a:rPr>
              <a:t>蓋</a:t>
            </a:r>
            <a:r>
              <a:rPr lang="zh-TW" altLang="zh-TW" sz="11200" dirty="0" smtClean="0">
                <a:latin typeface="+mn-ea"/>
              </a:rPr>
              <a:t>茨管理</a:t>
            </a:r>
            <a:r>
              <a:rPr lang="zh-TW" altLang="en-US" sz="11200" dirty="0" smtClean="0">
                <a:latin typeface="+mn-ea"/>
              </a:rPr>
              <a:t> </a:t>
            </a:r>
            <a:r>
              <a:rPr lang="en-US" altLang="zh-TW" sz="11200" dirty="0" smtClean="0">
                <a:latin typeface="+mn-ea"/>
              </a:rPr>
              <a:t>	</a:t>
            </a:r>
            <a:r>
              <a:rPr lang="zh-TW" altLang="zh-TW" sz="11200" dirty="0" smtClean="0">
                <a:latin typeface="+mn-ea"/>
              </a:rPr>
              <a:t>制度在</a:t>
            </a:r>
            <a:r>
              <a:rPr lang="zh-TW" altLang="zh-TW" sz="11200" dirty="0">
                <a:latin typeface="+mn-ea"/>
              </a:rPr>
              <a:t>競爭</a:t>
            </a:r>
            <a:r>
              <a:rPr lang="zh-TW" altLang="zh-TW" sz="11200" dirty="0" smtClean="0">
                <a:latin typeface="+mn-ea"/>
              </a:rPr>
              <a:t>中走向</a:t>
            </a:r>
            <a:r>
              <a:rPr lang="zh-TW" altLang="zh-TW" sz="11200" dirty="0">
                <a:latin typeface="+mn-ea"/>
              </a:rPr>
              <a:t>成功的。</a:t>
            </a:r>
          </a:p>
          <a:p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7005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成功</a:t>
            </a:r>
            <a:r>
              <a:rPr lang="zh-TW" altLang="en-US" dirty="0"/>
              <a:t>團隊秘訣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495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TW" dirty="0"/>
              <a:t>3.</a:t>
            </a:r>
            <a:r>
              <a:rPr lang="zh-TW" altLang="en-US" dirty="0"/>
              <a:t> </a:t>
            </a:r>
            <a:r>
              <a:rPr lang="zh-TW" altLang="zh-TW" dirty="0"/>
              <a:t>微軟的成功</a:t>
            </a:r>
            <a:r>
              <a:rPr lang="zh-TW" altLang="en-US" dirty="0"/>
              <a:t>經驗分享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</a:t>
            </a:r>
            <a:r>
              <a:rPr lang="zh-TW" altLang="zh-TW" dirty="0" smtClean="0"/>
              <a:t>著名</a:t>
            </a:r>
            <a:r>
              <a:rPr lang="zh-TW" altLang="zh-TW" dirty="0"/>
              <a:t>管理大師韋爾奇在對微軟的經驗做分析時</a:t>
            </a:r>
            <a:r>
              <a:rPr lang="zh-TW" altLang="zh-TW" dirty="0" smtClean="0"/>
              <a:t>，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zh-TW" altLang="zh-TW" dirty="0" smtClean="0"/>
              <a:t>總結如下</a:t>
            </a:r>
            <a:r>
              <a:rPr lang="zh-TW" altLang="zh-TW" dirty="0"/>
              <a:t>的經驗：</a:t>
            </a:r>
          </a:p>
          <a:p>
            <a:pPr marL="457200" lvl="1" indent="0">
              <a:buNone/>
            </a:pPr>
            <a:r>
              <a:rPr lang="en-US" altLang="zh-TW" dirty="0" smtClean="0"/>
              <a:t>	(</a:t>
            </a:r>
            <a:r>
              <a:rPr lang="en-US" altLang="zh-TW" dirty="0"/>
              <a:t>1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r>
              <a:rPr lang="zh-TW" altLang="zh-TW" dirty="0" smtClean="0"/>
              <a:t>明確</a:t>
            </a:r>
            <a:r>
              <a:rPr lang="zh-TW" altLang="zh-TW" dirty="0"/>
              <a:t>合理的經營目標</a:t>
            </a:r>
          </a:p>
          <a:p>
            <a:pPr marL="457200" lvl="1" indent="0">
              <a:buNone/>
            </a:pPr>
            <a:r>
              <a:rPr lang="en-US" altLang="zh-TW" dirty="0" smtClean="0"/>
              <a:t>	(</a:t>
            </a:r>
            <a:r>
              <a:rPr lang="en-US" altLang="zh-TW" dirty="0"/>
              <a:t>2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r>
              <a:rPr lang="zh-TW" altLang="zh-TW" dirty="0" smtClean="0"/>
              <a:t>增強</a:t>
            </a:r>
            <a:r>
              <a:rPr lang="zh-TW" altLang="zh-TW" dirty="0"/>
              <a:t>領導者自身的影響力</a:t>
            </a:r>
          </a:p>
          <a:p>
            <a:pPr marL="457200" lvl="1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(</a:t>
            </a:r>
            <a:r>
              <a:rPr lang="en-US" altLang="zh-TW" dirty="0"/>
              <a:t>3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r>
              <a:rPr lang="zh-TW" altLang="zh-TW" dirty="0" smtClean="0"/>
              <a:t>建立</a:t>
            </a:r>
            <a:r>
              <a:rPr lang="zh-TW" altLang="zh-TW" dirty="0"/>
              <a:t>系統科學的管理制度</a:t>
            </a:r>
          </a:p>
          <a:p>
            <a:pPr marL="457200" lvl="1" indent="0">
              <a:buNone/>
            </a:pPr>
            <a:r>
              <a:rPr lang="en-US" altLang="zh-TW" dirty="0" smtClean="0"/>
              <a:t>	(</a:t>
            </a:r>
            <a:r>
              <a:rPr lang="en-US" altLang="zh-TW" dirty="0"/>
              <a:t>4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r>
              <a:rPr lang="zh-TW" altLang="zh-TW" dirty="0" smtClean="0"/>
              <a:t>良好</a:t>
            </a:r>
            <a:r>
              <a:rPr lang="zh-TW" altLang="zh-TW" dirty="0"/>
              <a:t>的溝通和</a:t>
            </a:r>
            <a:r>
              <a:rPr lang="en-US" altLang="zh-TW" u="sng" dirty="0" err="1">
                <a:hlinkClick r:id="rId2" tooltip="协调"/>
              </a:rPr>
              <a:t>協調</a:t>
            </a:r>
            <a:endParaRPr lang="zh-TW" altLang="zh-TW" dirty="0"/>
          </a:p>
          <a:p>
            <a:pPr marL="457200" lvl="1" indent="0">
              <a:buNone/>
            </a:pPr>
            <a:r>
              <a:rPr lang="en-US" altLang="zh-TW" dirty="0" smtClean="0"/>
              <a:t>	(</a:t>
            </a:r>
            <a:r>
              <a:rPr lang="en-US" altLang="zh-TW" dirty="0"/>
              <a:t>5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r>
              <a:rPr lang="zh-TW" altLang="zh-TW" dirty="0" smtClean="0"/>
              <a:t>強化</a:t>
            </a:r>
            <a:r>
              <a:rPr lang="zh-TW" altLang="zh-TW" dirty="0"/>
              <a:t>激勵，形成利益共同體</a:t>
            </a:r>
          </a:p>
          <a:p>
            <a:pPr marL="457200" lvl="1" indent="0">
              <a:buNone/>
            </a:pPr>
            <a:r>
              <a:rPr lang="en-US" altLang="zh-TW" dirty="0" smtClean="0"/>
              <a:t>	(</a:t>
            </a:r>
            <a:r>
              <a:rPr lang="en-US" altLang="zh-TW" dirty="0"/>
              <a:t>6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r>
              <a:rPr lang="zh-TW" altLang="zh-TW" dirty="0" smtClean="0"/>
              <a:t>引導</a:t>
            </a:r>
            <a:r>
              <a:rPr lang="zh-TW" altLang="zh-TW" dirty="0"/>
              <a:t>全體員工參與管理</a:t>
            </a:r>
          </a:p>
          <a:p>
            <a:pPr marL="457200" lvl="1" indent="0">
              <a:buNone/>
            </a:pPr>
            <a:r>
              <a:rPr lang="en-US" altLang="zh-TW" dirty="0" smtClean="0"/>
              <a:t>	(</a:t>
            </a:r>
            <a:r>
              <a:rPr lang="en-US" altLang="zh-TW" dirty="0"/>
              <a:t>7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r>
              <a:rPr lang="zh-TW" altLang="zh-TW" dirty="0" smtClean="0"/>
              <a:t>開發</a:t>
            </a:r>
            <a:r>
              <a:rPr lang="zh-TW" altLang="zh-TW" dirty="0"/>
              <a:t>人的</a:t>
            </a:r>
            <a:r>
              <a:rPr lang="en-US" altLang="zh-TW" u="sng" dirty="0" err="1">
                <a:hlinkClick r:id="rId3" tooltip="潜能"/>
              </a:rPr>
              <a:t>潛能</a:t>
            </a:r>
            <a:r>
              <a:rPr lang="zh-TW" altLang="zh-TW" dirty="0"/>
              <a:t>，促進每一成員的</a:t>
            </a:r>
            <a:r>
              <a:rPr lang="zh-TW" altLang="zh-TW" dirty="0" smtClean="0"/>
              <a:t>成長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en-US" altLang="zh-TW" dirty="0" smtClean="0"/>
              <a:t>	(</a:t>
            </a:r>
            <a:r>
              <a:rPr lang="en-US" altLang="zh-TW" dirty="0"/>
              <a:t>8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r>
              <a:rPr lang="zh-TW" altLang="zh-TW" dirty="0" smtClean="0"/>
              <a:t>建立</a:t>
            </a:r>
            <a:r>
              <a:rPr lang="zh-TW" altLang="zh-TW" dirty="0"/>
              <a:t>和諧的人際關係</a:t>
            </a:r>
          </a:p>
          <a:p>
            <a:pPr marL="457200" lvl="1" indent="0">
              <a:buNone/>
            </a:pPr>
            <a:r>
              <a:rPr lang="en-US" altLang="zh-TW" dirty="0" smtClean="0"/>
              <a:t>	(</a:t>
            </a:r>
            <a:r>
              <a:rPr lang="en-US" altLang="zh-TW" dirty="0"/>
              <a:t>9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r>
              <a:rPr lang="zh-TW" altLang="zh-TW" dirty="0" smtClean="0"/>
              <a:t>樹立</a:t>
            </a:r>
            <a:r>
              <a:rPr lang="zh-TW" altLang="zh-TW" dirty="0"/>
              <a:t>全局觀念和整體意識</a:t>
            </a:r>
          </a:p>
          <a:p>
            <a:pPr marL="457200" lvl="1" indent="0">
              <a:buNone/>
            </a:pPr>
            <a:r>
              <a:rPr lang="en-US" altLang="zh-TW" dirty="0" smtClean="0"/>
              <a:t>	(</a:t>
            </a:r>
            <a:r>
              <a:rPr lang="en-US" altLang="zh-TW" dirty="0"/>
              <a:t>10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r>
              <a:rPr lang="zh-TW" altLang="zh-TW" dirty="0" smtClean="0"/>
              <a:t>保持</a:t>
            </a:r>
            <a:r>
              <a:rPr lang="zh-TW" altLang="zh-TW" dirty="0"/>
              <a:t>競爭狀態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92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/>
              <a:t>哈佛大學辛蒂</a:t>
            </a:r>
            <a:r>
              <a:rPr lang="en-US" altLang="zh-TW" b="1" dirty="0"/>
              <a:t>-</a:t>
            </a:r>
            <a:r>
              <a:rPr lang="zh-TW" altLang="zh-TW" b="1" dirty="0"/>
              <a:t>霍爾布魯克</a:t>
            </a: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zh-TW" b="1" dirty="0"/>
              <a:t>推薦的</a:t>
            </a:r>
            <a:r>
              <a:rPr lang="en-US" altLang="zh-TW" b="1" dirty="0"/>
              <a:t>20</a:t>
            </a:r>
            <a:r>
              <a:rPr lang="zh-TW" altLang="zh-TW" b="1" dirty="0"/>
              <a:t>個</a:t>
            </a:r>
            <a:r>
              <a:rPr lang="zh-TW" altLang="zh-TW" sz="4200" b="1" dirty="0"/>
              <a:t>快樂</a:t>
            </a:r>
            <a:r>
              <a:rPr lang="zh-TW" altLang="zh-TW" b="1" dirty="0"/>
              <a:t>習慣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2400" b="1" dirty="0"/>
              <a:t>1</a:t>
            </a:r>
            <a:r>
              <a:rPr lang="zh-TW" altLang="zh-TW" sz="2400" b="1" dirty="0"/>
              <a:t>、感激生活。</a:t>
            </a:r>
            <a:endParaRPr lang="zh-TW" altLang="zh-TW" sz="2400" dirty="0"/>
          </a:p>
          <a:p>
            <a:pPr marL="0" indent="0">
              <a:buNone/>
            </a:pPr>
            <a:r>
              <a:rPr lang="en-US" altLang="zh-TW" sz="2400" b="1" dirty="0"/>
              <a:t>2</a:t>
            </a:r>
            <a:r>
              <a:rPr lang="zh-TW" altLang="zh-TW" sz="2400" b="1" dirty="0"/>
              <a:t>、謹慎交友。</a:t>
            </a:r>
            <a:endParaRPr lang="zh-TW" altLang="zh-TW" sz="2400" dirty="0"/>
          </a:p>
          <a:p>
            <a:pPr marL="0" indent="0">
              <a:buNone/>
            </a:pPr>
            <a:r>
              <a:rPr lang="en-US" altLang="zh-TW" sz="2400" b="1" dirty="0"/>
              <a:t>3</a:t>
            </a:r>
            <a:r>
              <a:rPr lang="zh-TW" altLang="zh-TW" sz="2400" b="1" dirty="0"/>
              <a:t>、體貼他人。</a:t>
            </a:r>
            <a:endParaRPr lang="zh-TW" altLang="zh-TW" sz="2400" dirty="0"/>
          </a:p>
          <a:p>
            <a:pPr marL="0" indent="0">
              <a:buNone/>
            </a:pPr>
            <a:r>
              <a:rPr lang="en-US" altLang="zh-TW" sz="2400" b="1" dirty="0"/>
              <a:t>4</a:t>
            </a:r>
            <a:r>
              <a:rPr lang="zh-TW" altLang="zh-TW" sz="2400" b="1" dirty="0"/>
              <a:t>、不斷學習。</a:t>
            </a:r>
            <a:endParaRPr lang="zh-TW" altLang="zh-TW" sz="2400" dirty="0"/>
          </a:p>
          <a:p>
            <a:pPr marL="0" indent="0">
              <a:buNone/>
            </a:pPr>
            <a:r>
              <a:rPr lang="en-US" altLang="zh-TW" sz="2400" b="1" dirty="0"/>
              <a:t>5</a:t>
            </a:r>
            <a:r>
              <a:rPr lang="zh-TW" altLang="zh-TW" sz="2400" b="1" dirty="0"/>
              <a:t>、解決問題。</a:t>
            </a:r>
            <a:endParaRPr lang="zh-TW" altLang="zh-TW" sz="2400" dirty="0"/>
          </a:p>
          <a:p>
            <a:pPr marL="0" indent="0">
              <a:buNone/>
            </a:pPr>
            <a:r>
              <a:rPr lang="en-US" altLang="zh-TW" sz="2400" b="1" dirty="0"/>
              <a:t>6</a:t>
            </a:r>
            <a:r>
              <a:rPr lang="zh-TW" altLang="zh-TW" sz="2400" b="1" dirty="0"/>
              <a:t>、做喜歡的事。</a:t>
            </a:r>
            <a:endParaRPr lang="zh-TW" altLang="zh-TW" sz="2400" dirty="0"/>
          </a:p>
          <a:p>
            <a:pPr marL="0" indent="0">
              <a:buNone/>
            </a:pPr>
            <a:r>
              <a:rPr lang="en-US" altLang="zh-TW" sz="2400" b="1" dirty="0"/>
              <a:t>7</a:t>
            </a:r>
            <a:r>
              <a:rPr lang="zh-TW" altLang="zh-TW" sz="2400" b="1" dirty="0"/>
              <a:t>、享受生活。</a:t>
            </a:r>
            <a:endParaRPr lang="zh-TW" altLang="zh-TW" sz="2400" dirty="0"/>
          </a:p>
          <a:p>
            <a:pPr marL="0" indent="0">
              <a:buNone/>
            </a:pPr>
            <a:r>
              <a:rPr lang="en-US" altLang="zh-TW" sz="2400" b="1" dirty="0"/>
              <a:t>8</a:t>
            </a:r>
            <a:r>
              <a:rPr lang="zh-TW" altLang="zh-TW" sz="2400" b="1" dirty="0"/>
              <a:t>、笑口常開。</a:t>
            </a:r>
            <a:endParaRPr lang="en-US" altLang="zh-TW" sz="2400" b="1" dirty="0"/>
          </a:p>
          <a:p>
            <a:pPr marL="0" indent="0">
              <a:buNone/>
            </a:pPr>
            <a:r>
              <a:rPr lang="en-US" altLang="zh-TW" sz="2400" b="1" dirty="0"/>
              <a:t>9</a:t>
            </a:r>
            <a:r>
              <a:rPr lang="zh-TW" altLang="zh-TW" sz="2400" b="1" dirty="0"/>
              <a:t>、學會寬恕。</a:t>
            </a:r>
            <a:endParaRPr lang="en-US" altLang="zh-TW" sz="2400" b="1" dirty="0"/>
          </a:p>
          <a:p>
            <a:pPr marL="0" indent="0">
              <a:buNone/>
            </a:pPr>
            <a:r>
              <a:rPr lang="en-US" altLang="zh-TW" sz="2400" b="1" dirty="0"/>
              <a:t>10</a:t>
            </a:r>
            <a:r>
              <a:rPr lang="zh-TW" altLang="zh-TW" sz="2400" b="1" dirty="0"/>
              <a:t>、心存感恩。</a:t>
            </a:r>
            <a:endParaRPr lang="zh-TW" altLang="zh-TW" sz="2400" dirty="0"/>
          </a:p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2400" b="1" dirty="0"/>
              <a:t>11</a:t>
            </a:r>
            <a:r>
              <a:rPr lang="zh-TW" altLang="zh-TW" sz="2400" b="1" dirty="0"/>
              <a:t>、增強人際關係。</a:t>
            </a:r>
            <a:endParaRPr lang="en-US" altLang="zh-TW" sz="2400" b="1" dirty="0"/>
          </a:p>
          <a:p>
            <a:pPr marL="0" indent="0">
              <a:buNone/>
            </a:pPr>
            <a:r>
              <a:rPr lang="en-US" altLang="zh-TW" sz="2400" b="1" dirty="0"/>
              <a:t>12</a:t>
            </a:r>
            <a:r>
              <a:rPr lang="zh-TW" altLang="zh-TW" sz="2400" b="1" dirty="0"/>
              <a:t>、誠實守信。</a:t>
            </a:r>
            <a:endParaRPr lang="zh-TW" altLang="zh-TW" sz="2400" dirty="0"/>
          </a:p>
          <a:p>
            <a:pPr marL="0" indent="0">
              <a:buNone/>
            </a:pPr>
            <a:r>
              <a:rPr lang="en-US" altLang="zh-TW" sz="2400" b="1" dirty="0"/>
              <a:t>13</a:t>
            </a:r>
            <a:r>
              <a:rPr lang="zh-TW" altLang="zh-TW" sz="2400" b="1" dirty="0"/>
              <a:t>、沉思冥想。</a:t>
            </a:r>
            <a:endParaRPr lang="zh-TW" altLang="zh-TW" sz="2400" dirty="0"/>
          </a:p>
          <a:p>
            <a:pPr marL="0" indent="0">
              <a:buNone/>
            </a:pPr>
            <a:r>
              <a:rPr lang="en-US" altLang="zh-TW" sz="2400" b="1" dirty="0"/>
              <a:t>14</a:t>
            </a:r>
            <a:r>
              <a:rPr lang="zh-TW" altLang="zh-TW" sz="2400" b="1" dirty="0"/>
              <a:t>、專注自己的事。</a:t>
            </a:r>
            <a:endParaRPr lang="zh-TW" altLang="zh-TW" sz="2400" dirty="0"/>
          </a:p>
          <a:p>
            <a:pPr marL="0" indent="0">
              <a:buNone/>
            </a:pPr>
            <a:r>
              <a:rPr lang="en-US" altLang="zh-TW" sz="2400" b="1" dirty="0"/>
              <a:t>15</a:t>
            </a:r>
            <a:r>
              <a:rPr lang="zh-TW" altLang="zh-TW" sz="2400" b="1" dirty="0"/>
              <a:t>、樂觀心態。</a:t>
            </a:r>
            <a:endParaRPr lang="zh-TW" altLang="zh-TW" sz="2400" dirty="0"/>
          </a:p>
          <a:p>
            <a:pPr marL="0" indent="0">
              <a:buNone/>
            </a:pPr>
            <a:r>
              <a:rPr lang="en-US" altLang="zh-TW" sz="2400" b="1" dirty="0"/>
              <a:t>16</a:t>
            </a:r>
            <a:r>
              <a:rPr lang="zh-TW" altLang="zh-TW" sz="2400" b="1" dirty="0"/>
              <a:t>、無條件去愛。</a:t>
            </a:r>
            <a:endParaRPr lang="zh-TW" altLang="zh-TW" sz="2400" dirty="0"/>
          </a:p>
          <a:p>
            <a:pPr marL="0" indent="0">
              <a:buNone/>
            </a:pPr>
            <a:r>
              <a:rPr lang="en-US" altLang="zh-TW" sz="2400" b="1" dirty="0"/>
              <a:t>17</a:t>
            </a:r>
            <a:r>
              <a:rPr lang="zh-TW" altLang="zh-TW" sz="2400" b="1" dirty="0"/>
              <a:t>、永不言棄。</a:t>
            </a:r>
            <a:endParaRPr lang="zh-TW" altLang="zh-TW" sz="2400" dirty="0"/>
          </a:p>
          <a:p>
            <a:pPr marL="0" indent="0">
              <a:buNone/>
            </a:pPr>
            <a:r>
              <a:rPr lang="en-US" altLang="zh-TW" sz="2400" b="1" dirty="0"/>
              <a:t>18</a:t>
            </a:r>
            <a:r>
              <a:rPr lang="zh-TW" altLang="zh-TW" sz="2400" b="1" dirty="0"/>
              <a:t>、積極行動。</a:t>
            </a:r>
            <a:endParaRPr lang="zh-TW" altLang="zh-TW" sz="2400" dirty="0"/>
          </a:p>
          <a:p>
            <a:pPr marL="0" indent="0">
              <a:buNone/>
            </a:pPr>
            <a:r>
              <a:rPr lang="en-US" altLang="zh-TW" sz="2400" b="1" dirty="0"/>
              <a:t>19</a:t>
            </a:r>
            <a:r>
              <a:rPr lang="zh-TW" altLang="zh-TW" sz="2400" b="1" dirty="0"/>
              <a:t>、照顧自己。</a:t>
            </a:r>
            <a:endParaRPr lang="zh-TW" altLang="zh-TW" sz="2400" dirty="0"/>
          </a:p>
          <a:p>
            <a:pPr marL="0" indent="0">
              <a:buNone/>
            </a:pPr>
            <a:r>
              <a:rPr lang="en-US" altLang="zh-TW" sz="2400" b="1" dirty="0"/>
              <a:t>20</a:t>
            </a:r>
            <a:r>
              <a:rPr lang="zh-TW" altLang="zh-TW" sz="2400" b="1" dirty="0"/>
              <a:t>、充滿自信。</a:t>
            </a:r>
            <a:endParaRPr lang="zh-TW" altLang="zh-TW" sz="24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708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五、護理</a:t>
            </a:r>
            <a:r>
              <a:rPr lang="zh-TW" altLang="en-US" dirty="0"/>
              <a:t>行政四十五年生涯</a:t>
            </a:r>
            <a:r>
              <a:rPr lang="zh-TW" altLang="en-US" dirty="0" smtClean="0"/>
              <a:t>回顧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63688" y="1556792"/>
            <a:ext cx="8229600" cy="4495800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800" dirty="0" smtClean="0"/>
              <a:t>1.</a:t>
            </a:r>
            <a:r>
              <a:rPr lang="zh-TW" altLang="en-US" sz="2800" dirty="0"/>
              <a:t> </a:t>
            </a:r>
            <a:r>
              <a:rPr lang="zh-TW" altLang="en-US" sz="2800" dirty="0" smtClean="0"/>
              <a:t>空軍</a:t>
            </a:r>
            <a:r>
              <a:rPr lang="en-US" altLang="zh-TW" sz="2800" dirty="0" smtClean="0"/>
              <a:t>12</a:t>
            </a:r>
            <a:r>
              <a:rPr lang="zh-TW" altLang="en-US" sz="2800" dirty="0" smtClean="0"/>
              <a:t>年</a:t>
            </a:r>
            <a:r>
              <a:rPr lang="en-US" altLang="zh-TW" sz="2800" dirty="0" smtClean="0"/>
              <a:t>-</a:t>
            </a:r>
            <a:r>
              <a:rPr lang="zh-TW" altLang="en-US" sz="2800" dirty="0" smtClean="0"/>
              <a:t>航空護理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en-US" altLang="zh-TW" sz="2800" dirty="0" smtClean="0"/>
              <a:t>2.</a:t>
            </a:r>
            <a:r>
              <a:rPr lang="zh-TW" altLang="en-US" sz="2800" dirty="0"/>
              <a:t> </a:t>
            </a:r>
            <a:r>
              <a:rPr lang="zh-TW" altLang="en-US" sz="2800" dirty="0" smtClean="0"/>
              <a:t>台北榮總</a:t>
            </a:r>
            <a:r>
              <a:rPr lang="en-US" altLang="zh-TW" sz="2800" dirty="0" smtClean="0"/>
              <a:t>-</a:t>
            </a:r>
            <a:r>
              <a:rPr lang="zh-TW" altLang="en-US" sz="2800" dirty="0" smtClean="0"/>
              <a:t>護理行政</a:t>
            </a:r>
            <a:r>
              <a:rPr lang="en-US" altLang="zh-TW" sz="2800" dirty="0" smtClean="0"/>
              <a:t>20</a:t>
            </a:r>
            <a:r>
              <a:rPr lang="zh-TW" altLang="en-US" sz="2800" dirty="0" smtClean="0"/>
              <a:t>年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en-US" altLang="zh-TW" sz="2800" dirty="0" smtClean="0"/>
              <a:t>3.</a:t>
            </a:r>
            <a:r>
              <a:rPr lang="zh-TW" altLang="en-US" sz="2800" dirty="0" smtClean="0"/>
              <a:t> 慈濟大學</a:t>
            </a:r>
            <a:r>
              <a:rPr lang="en-US" altLang="zh-TW" sz="2800" dirty="0" smtClean="0"/>
              <a:t>-</a:t>
            </a:r>
            <a:r>
              <a:rPr lang="zh-TW" altLang="en-US" sz="2800" dirty="0" smtClean="0"/>
              <a:t>護理系主任、研究所所長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en-US" altLang="zh-TW" sz="2800" dirty="0" smtClean="0"/>
              <a:t>4.</a:t>
            </a:r>
            <a:r>
              <a:rPr lang="zh-TW" altLang="en-US" sz="2800" dirty="0" smtClean="0"/>
              <a:t> 元培醫事科技大學護理系教授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en-US" altLang="zh-TW" sz="2800" dirty="0" smtClean="0"/>
              <a:t>5.</a:t>
            </a:r>
            <a:r>
              <a:rPr lang="zh-TW" altLang="en-US" sz="2800" dirty="0" smtClean="0"/>
              <a:t> 健康與建築雜誌</a:t>
            </a:r>
            <a:r>
              <a:rPr lang="en-US" altLang="zh-TW" sz="2800" dirty="0" smtClean="0"/>
              <a:t>-</a:t>
            </a:r>
            <a:r>
              <a:rPr lang="zh-TW" altLang="en-US" sz="2800" dirty="0" smtClean="0"/>
              <a:t>社長暨</a:t>
            </a:r>
            <a:r>
              <a:rPr lang="zh-TW" altLang="en-US" sz="2800" dirty="0"/>
              <a:t>總編輯</a:t>
            </a:r>
            <a:endParaRPr lang="en-US" altLang="zh-TW" sz="2800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892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File000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2888" y="260350"/>
            <a:ext cx="38322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818480" y="5285858"/>
            <a:ext cx="57610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 dirty="0">
                <a:latin typeface="Times New Roman" pitchFamily="18" charset="0"/>
              </a:rPr>
              <a:t>徐南麗在小金門擔任後送工作</a:t>
            </a:r>
          </a:p>
        </p:txBody>
      </p:sp>
    </p:spTree>
    <p:extLst>
      <p:ext uri="{BB962C8B-B14F-4D97-AF65-F5344CB8AC3E}">
        <p14:creationId xmlns:p14="http://schemas.microsoft.com/office/powerpoint/2010/main" val="82659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8" y="549275"/>
            <a:ext cx="7599362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5"/>
          <p:cNvSpPr txBox="1">
            <a:spLocks noChangeArrowheads="1"/>
          </p:cNvSpPr>
          <p:nvPr/>
        </p:nvSpPr>
        <p:spPr bwMode="auto">
          <a:xfrm>
            <a:off x="3923928" y="5492328"/>
            <a:ext cx="51128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 dirty="0" smtClean="0">
                <a:latin typeface="Times New Roman" pitchFamily="18" charset="0"/>
              </a:rPr>
              <a:t>空軍第六聯隊航空</a:t>
            </a:r>
            <a:r>
              <a:rPr lang="zh-TW" altLang="en-US" b="1" dirty="0">
                <a:latin typeface="Times New Roman" pitchFamily="18" charset="0"/>
              </a:rPr>
              <a:t>護理小組</a:t>
            </a:r>
          </a:p>
        </p:txBody>
      </p:sp>
    </p:spTree>
    <p:extLst>
      <p:ext uri="{BB962C8B-B14F-4D97-AF65-F5344CB8AC3E}">
        <p14:creationId xmlns:p14="http://schemas.microsoft.com/office/powerpoint/2010/main" val="97100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/>
              <a:t>1.</a:t>
            </a:r>
            <a:r>
              <a:rPr lang="zh-TW" altLang="en-US" sz="4800" dirty="0"/>
              <a:t> </a:t>
            </a:r>
            <a:r>
              <a:rPr lang="zh-TW" altLang="zh-TW" sz="4800" dirty="0"/>
              <a:t>跨</a:t>
            </a:r>
            <a:r>
              <a:rPr lang="zh-TW" altLang="zh-TW" sz="4800" dirty="0" smtClean="0"/>
              <a:t>領域</a:t>
            </a:r>
            <a:r>
              <a:rPr lang="zh-TW" altLang="en-US" sz="4800" dirty="0" smtClean="0"/>
              <a:t>定義</a:t>
            </a:r>
            <a:endParaRPr lang="zh-TW" altLang="en-US" sz="4800" b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/>
              <a:t>跨</a:t>
            </a:r>
            <a:r>
              <a:rPr lang="zh-TW" altLang="zh-TW" dirty="0"/>
              <a:t>領域涉及多學科的合作，常以</a:t>
            </a:r>
            <a:r>
              <a:rPr lang="en-US" altLang="zh-TW" dirty="0"/>
              <a:t>cross-disciplinary</a:t>
            </a:r>
            <a:r>
              <a:rPr lang="zh-TW" altLang="zh-TW" dirty="0"/>
              <a:t>或</a:t>
            </a:r>
            <a:r>
              <a:rPr lang="en-US" altLang="zh-TW" dirty="0"/>
              <a:t>interdisciplinary</a:t>
            </a:r>
            <a:r>
              <a:rPr lang="zh-TW" altLang="zh-TW" dirty="0"/>
              <a:t>或多領域</a:t>
            </a:r>
            <a:r>
              <a:rPr lang="en-US" altLang="zh-TW" dirty="0"/>
              <a:t>(multidisciplinary)</a:t>
            </a:r>
            <a:r>
              <a:rPr lang="zh-TW" altLang="zh-TW" dirty="0"/>
              <a:t>名詞互用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en-US" altLang="zh-TW" dirty="0" err="1" smtClean="0"/>
              <a:t>Borrego,M</a:t>
            </a:r>
            <a:r>
              <a:rPr lang="en-US" altLang="zh-TW" dirty="0"/>
              <a:t>. and </a:t>
            </a:r>
            <a:r>
              <a:rPr lang="en-US" altLang="zh-TW" dirty="0" err="1" smtClean="0"/>
              <a:t>Newswander</a:t>
            </a:r>
            <a:r>
              <a:rPr lang="en-US" altLang="zh-TW" dirty="0"/>
              <a:t>, L.(2008)</a:t>
            </a:r>
            <a:r>
              <a:rPr lang="zh-TW" altLang="zh-TW" dirty="0"/>
              <a:t>藉由知識論</a:t>
            </a:r>
            <a:r>
              <a:rPr lang="en-US" altLang="zh-TW" dirty="0" smtClean="0"/>
              <a:t>(Epistemology</a:t>
            </a:r>
            <a:r>
              <a:rPr lang="en-US" altLang="zh-TW" dirty="0"/>
              <a:t>)</a:t>
            </a:r>
            <a:r>
              <a:rPr lang="zh-TW" altLang="zh-TW" dirty="0"/>
              <a:t>之理論基礎，探討影響跨領域合作之因素及互動模式，研究發現對於學科知識理解的方式，會影響個人與他人在不同的學科領域合作的方式。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2422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354013"/>
            <a:ext cx="7842250" cy="487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 Box 6"/>
          <p:cNvSpPr txBox="1">
            <a:spLocks noChangeArrowheads="1"/>
          </p:cNvSpPr>
          <p:nvPr/>
        </p:nvSpPr>
        <p:spPr bwMode="auto">
          <a:xfrm>
            <a:off x="1187624" y="5301208"/>
            <a:ext cx="66246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3600" b="1" dirty="0" smtClean="0"/>
              <a:t>美國 </a:t>
            </a:r>
            <a:r>
              <a:rPr lang="en-US" altLang="zh-TW" sz="3600" b="1" dirty="0" smtClean="0"/>
              <a:t>DC-9 </a:t>
            </a:r>
            <a:r>
              <a:rPr lang="zh-TW" altLang="en-US" sz="3600" b="1" dirty="0"/>
              <a:t>傷患專機</a:t>
            </a:r>
          </a:p>
        </p:txBody>
      </p:sp>
    </p:spTree>
    <p:extLst>
      <p:ext uri="{BB962C8B-B14F-4D97-AF65-F5344CB8AC3E}">
        <p14:creationId xmlns:p14="http://schemas.microsoft.com/office/powerpoint/2010/main" val="253166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91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5915630" y="389748"/>
            <a:ext cx="1415772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 dirty="0">
                <a:latin typeface="Times New Roman" pitchFamily="18" charset="0"/>
              </a:rPr>
              <a:t>民國六十七年以 </a:t>
            </a:r>
            <a:r>
              <a:rPr lang="zh-TW" altLang="en-US" b="1" dirty="0">
                <a:latin typeface="Times New Roman" pitchFamily="18" charset="0"/>
                <a:sym typeface="Symbol" pitchFamily="18" charset="2"/>
              </a:rPr>
              <a:t></a:t>
            </a:r>
            <a:r>
              <a:rPr lang="zh-TW" altLang="en-US" b="1" dirty="0">
                <a:latin typeface="Times New Roman" pitchFamily="18" charset="0"/>
              </a:rPr>
              <a:t>航空護理學</a:t>
            </a:r>
            <a:r>
              <a:rPr lang="en-US" altLang="zh-TW" b="1" dirty="0">
                <a:latin typeface="Times New Roman" pitchFamily="18" charset="0"/>
              </a:rPr>
              <a:t>]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 dirty="0">
                <a:latin typeface="Times New Roman" pitchFamily="18" charset="0"/>
              </a:rPr>
              <a:t>獲國軍軍事著作金像獎</a:t>
            </a:r>
          </a:p>
        </p:txBody>
      </p:sp>
      <p:pic>
        <p:nvPicPr>
          <p:cNvPr id="47108" name="Picture 4" descr="07%A5%AD%AD%B1%B4%A1%B9%CF%2F02%A4%A4%B4%A1%B9%CF%2F05%AA%E1%A5c%2F08%AA%E1%A7%F4%2F11%2E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50" y="4797425"/>
            <a:ext cx="1017588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59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s00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8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5487075" y="533400"/>
            <a:ext cx="20313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3000" b="1" dirty="0">
                <a:latin typeface="Times New Roman" pitchFamily="18" charset="0"/>
              </a:rPr>
              <a:t>民國六十五年當選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3000" b="1" dirty="0">
                <a:latin typeface="Times New Roman" pitchFamily="18" charset="0"/>
              </a:rPr>
              <a:t>      第六屆</a:t>
            </a:r>
            <a:r>
              <a:rPr lang="zh-TW" altLang="en-US" sz="2400" b="1" dirty="0">
                <a:latin typeface="Times New Roman" pitchFamily="18" charset="0"/>
              </a:rPr>
              <a:t>十大</a:t>
            </a:r>
            <a:r>
              <a:rPr lang="zh-TW" altLang="en-US" sz="3000" b="1" dirty="0">
                <a:latin typeface="Times New Roman" pitchFamily="18" charset="0"/>
              </a:rPr>
              <a:t>傑出女青年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3000" b="1" dirty="0">
                <a:latin typeface="Times New Roman" pitchFamily="18" charset="0"/>
              </a:rPr>
              <a:t>               為奮鬥月刊封面人物</a:t>
            </a:r>
          </a:p>
        </p:txBody>
      </p:sp>
      <p:pic>
        <p:nvPicPr>
          <p:cNvPr id="43012" name="Picture 5" descr="07%A5%AD%AD%B1%B4%A1%B9%CF%2F02%A4%A4%B4%A1%B9%CF%2F05%B8%AD%A4l1%2F04%2E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4292600"/>
            <a:ext cx="12065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36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692150"/>
            <a:ext cx="7050087" cy="441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ext Box 7"/>
          <p:cNvSpPr txBox="1">
            <a:spLocks noChangeArrowheads="1"/>
          </p:cNvSpPr>
          <p:nvPr/>
        </p:nvSpPr>
        <p:spPr bwMode="auto">
          <a:xfrm>
            <a:off x="3059113" y="5373216"/>
            <a:ext cx="40338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 dirty="0">
                <a:latin typeface="Times New Roman" pitchFamily="18" charset="0"/>
              </a:rPr>
              <a:t>嚴總統夫人頒獎十傑</a:t>
            </a:r>
          </a:p>
        </p:txBody>
      </p:sp>
    </p:spTree>
    <p:extLst>
      <p:ext uri="{BB962C8B-B14F-4D97-AF65-F5344CB8AC3E}">
        <p14:creationId xmlns:p14="http://schemas.microsoft.com/office/powerpoint/2010/main" val="115226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4973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6828632" y="1143000"/>
            <a:ext cx="1231106" cy="394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400" b="1" dirty="0">
                <a:latin typeface="Times New Roman" pitchFamily="18" charset="0"/>
              </a:rPr>
              <a:t>本書附有</a:t>
            </a:r>
            <a:r>
              <a:rPr lang="en-US" altLang="zh-TW" sz="3400" b="1" dirty="0">
                <a:latin typeface="Times New Roman" pitchFamily="18" charset="0"/>
              </a:rPr>
              <a:t>CD</a:t>
            </a:r>
            <a:r>
              <a:rPr lang="zh-TW" altLang="en-US" sz="3400" b="1" dirty="0">
                <a:latin typeface="Times New Roman" pitchFamily="18" charset="0"/>
              </a:rPr>
              <a:t>光碟片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400" b="1" dirty="0">
                <a:latin typeface="Times New Roman" pitchFamily="18" charset="0"/>
              </a:rPr>
              <a:t>建立護理行政資料庫</a:t>
            </a:r>
          </a:p>
        </p:txBody>
      </p:sp>
    </p:spTree>
    <p:extLst>
      <p:ext uri="{BB962C8B-B14F-4D97-AF65-F5344CB8AC3E}">
        <p14:creationId xmlns:p14="http://schemas.microsoft.com/office/powerpoint/2010/main" val="195388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3463" y="0"/>
            <a:ext cx="45735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42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8101012" cy="563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692275" y="6162675"/>
            <a:ext cx="63357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 dirty="0">
                <a:latin typeface="Times New Roman" pitchFamily="18" charset="0"/>
              </a:rPr>
              <a:t>徐南麗教授全球資訊網歡迎上網</a:t>
            </a:r>
          </a:p>
        </p:txBody>
      </p:sp>
    </p:spTree>
    <p:extLst>
      <p:ext uri="{BB962C8B-B14F-4D97-AF65-F5344CB8AC3E}">
        <p14:creationId xmlns:p14="http://schemas.microsoft.com/office/powerpoint/2010/main" val="331812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90115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90116" name="Picture 2" descr="C:\Documents and Settings\user\桌面\上人\3上人印順導師\File00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05850" cy="652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40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DSC0151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1050" y="692150"/>
            <a:ext cx="5486400" cy="4114800"/>
          </a:xfrm>
          <a:noFill/>
        </p:spPr>
      </p:pic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827584" y="5013176"/>
            <a:ext cx="7775575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 dirty="0">
                <a:latin typeface="Times New Roman" pitchFamily="18" charset="0"/>
              </a:rPr>
              <a:t>慈大護理學系在全體師生努力下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 dirty="0">
                <a:latin typeface="Times New Roman" pitchFamily="18" charset="0"/>
              </a:rPr>
              <a:t>護理師考照率達百分百，獲  上人嘉勉</a:t>
            </a:r>
          </a:p>
        </p:txBody>
      </p:sp>
    </p:spTree>
    <p:extLst>
      <p:ext uri="{BB962C8B-B14F-4D97-AF65-F5344CB8AC3E}">
        <p14:creationId xmlns:p14="http://schemas.microsoft.com/office/powerpoint/2010/main" val="267498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DSC0314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6375" y="333375"/>
            <a:ext cx="6423025" cy="4818063"/>
          </a:xfrm>
          <a:noFill/>
        </p:spPr>
      </p:pic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683568" y="5085184"/>
            <a:ext cx="7775575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 dirty="0">
                <a:latin typeface="Times New Roman" pitchFamily="18" charset="0"/>
              </a:rPr>
              <a:t>考照率達百分百慶功宴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 dirty="0">
                <a:latin typeface="Times New Roman" pitchFamily="18" charset="0"/>
              </a:rPr>
              <a:t>以「我們都是一家人」經營系所</a:t>
            </a:r>
          </a:p>
        </p:txBody>
      </p:sp>
    </p:spTree>
    <p:extLst>
      <p:ext uri="{BB962C8B-B14F-4D97-AF65-F5344CB8AC3E}">
        <p14:creationId xmlns:p14="http://schemas.microsoft.com/office/powerpoint/2010/main" val="425722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2.</a:t>
            </a:r>
            <a:r>
              <a:rPr lang="zh-TW" altLang="en-US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跨領域</a:t>
            </a:r>
            <a:r>
              <a:rPr lang="zh-TW" altLang="en-US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人才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latin typeface="Impact" panose="020B0806030902050204" pitchFamily="34" charset="0"/>
                <a:ea typeface="金梅毛行書"/>
              </a:rPr>
              <a:t>跨領域人才是指具有兩個或兩個以上專業</a:t>
            </a:r>
            <a:r>
              <a:rPr lang="en-US" altLang="zh-TW" dirty="0">
                <a:latin typeface="Impact" panose="020B0806030902050204" pitchFamily="34" charset="0"/>
                <a:ea typeface="金梅毛行書"/>
              </a:rPr>
              <a:t>(</a:t>
            </a:r>
            <a:r>
              <a:rPr lang="zh-TW" altLang="zh-TW" dirty="0">
                <a:latin typeface="Impact" panose="020B0806030902050204" pitchFamily="34" charset="0"/>
                <a:ea typeface="金梅毛行書"/>
              </a:rPr>
              <a:t>或學科</a:t>
            </a:r>
            <a:r>
              <a:rPr lang="en-US" altLang="zh-TW" dirty="0">
                <a:latin typeface="Impact" panose="020B0806030902050204" pitchFamily="34" charset="0"/>
                <a:ea typeface="金梅毛行書"/>
              </a:rPr>
              <a:t>)</a:t>
            </a:r>
            <a:r>
              <a:rPr lang="zh-TW" altLang="zh-TW" dirty="0">
                <a:latin typeface="Impact" panose="020B0806030902050204" pitchFamily="34" charset="0"/>
                <a:ea typeface="金梅毛行書"/>
              </a:rPr>
              <a:t>的基本知識和基本能力的人才；打破學科或專業之界限，包括社會科學與自然科學之間的複合、多種專業之間的複合、智力因素和非智力因素之間的複合。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1277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445125"/>
            <a:ext cx="8686800" cy="1143000"/>
          </a:xfrm>
        </p:spPr>
        <p:txBody>
          <a:bodyPr/>
          <a:lstStyle/>
          <a:p>
            <a:pPr eaLnBrk="1" hangingPunct="1"/>
            <a:r>
              <a:rPr lang="zh-TW" altLang="en-US" sz="4000" b="1" smtClean="0">
                <a:solidFill>
                  <a:schemeClr val="bg1"/>
                </a:solidFill>
              </a:rPr>
              <a:t>追求百分百─徐南麗教授的奮鬥歷程</a:t>
            </a:r>
          </a:p>
        </p:txBody>
      </p:sp>
      <p:pic>
        <p:nvPicPr>
          <p:cNvPr id="50179" name="Picture 3" descr="封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260350"/>
            <a:ext cx="418465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tx1"/>
                </a:solidFill>
              </a:rPr>
              <a:t>得獎著作</a:t>
            </a:r>
            <a:r>
              <a:rPr lang="en-US" altLang="zh-TW" b="1" dirty="0">
                <a:solidFill>
                  <a:schemeClr val="tx1"/>
                </a:solidFill>
              </a:rPr>
              <a:t>:</a:t>
            </a:r>
            <a:r>
              <a:rPr lang="en-US" altLang="zh-TW" b="1" dirty="0" smtClean="0">
                <a:solidFill>
                  <a:schemeClr val="tx1"/>
                </a:solidFill>
              </a:rPr>
              <a:t> 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正向思惟一改變生命的力量</a:t>
            </a:r>
          </a:p>
        </p:txBody>
      </p:sp>
      <p:graphicFrame>
        <p:nvGraphicFramePr>
          <p:cNvPr id="98307" name="內容版面配置區 2"/>
          <p:cNvGraphicFramePr>
            <a:graphicFrameLocks noGrp="1" noChangeAspect="1"/>
          </p:cNvGraphicFramePr>
          <p:nvPr>
            <p:ph idx="1"/>
          </p:nvPr>
        </p:nvGraphicFramePr>
        <p:xfrm>
          <a:off x="457200" y="2098675"/>
          <a:ext cx="8229600" cy="352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Acrobat Document" r:id="rId3" imgW="13220498" imgH="5667355" progId="AcroExch.Document.7">
                  <p:embed/>
                </p:oleObj>
              </mc:Choice>
              <mc:Fallback>
                <p:oleObj name="Acrobat Document" r:id="rId3" imgW="13220498" imgH="5667355" progId="AcroExch.Document.7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98675"/>
                        <a:ext cx="8229600" cy="352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987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擔任四種護理雜誌創刊號總編輯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556792"/>
            <a:ext cx="8229600" cy="44958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榮總護理雜誌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腫瘤護理</a:t>
            </a:r>
            <a:r>
              <a:rPr lang="zh-TW" altLang="en-US" dirty="0" smtClean="0"/>
              <a:t>雜誌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慈濟護理</a:t>
            </a:r>
            <a:r>
              <a:rPr lang="zh-TW" altLang="en-US" dirty="0" smtClean="0"/>
              <a:t>雜誌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健康與建築</a:t>
            </a:r>
            <a:r>
              <a:rPr lang="zh-TW" altLang="en-US" dirty="0" smtClean="0"/>
              <a:t>雜誌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2050" name="Picture 2" descr="C:\Users\Yuanpei\Downloads\IMG_53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700808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37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016000" y="6172200"/>
            <a:ext cx="711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 dirty="0">
                <a:latin typeface="Times New Roman" pitchFamily="18" charset="0"/>
              </a:rPr>
              <a:t>榮 總 護 理 是 我 的 最 愛</a:t>
            </a:r>
          </a:p>
        </p:txBody>
      </p:sp>
    </p:spTree>
    <p:extLst>
      <p:ext uri="{BB962C8B-B14F-4D97-AF65-F5344CB8AC3E}">
        <p14:creationId xmlns:p14="http://schemas.microsoft.com/office/powerpoint/2010/main" val="342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2843213" y="6165304"/>
            <a:ext cx="34559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3600" b="1" dirty="0"/>
              <a:t>腫瘤護理雜誌</a:t>
            </a:r>
          </a:p>
        </p:txBody>
      </p:sp>
      <p:pic>
        <p:nvPicPr>
          <p:cNvPr id="3379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0"/>
            <a:ext cx="4278313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7" descr="07%A5%AD%AD%B1%B4%A1%B9%CF%2F02%A4%A4%B4%A1%B9%CF%2F05%AA%E1%A5c%2F08%AA%E1%A7%F4%2F03%2E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4652963"/>
            <a:ext cx="808038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81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549275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1403349" y="5517033"/>
            <a:ext cx="65008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 b="1" dirty="0"/>
              <a:t>慈濟護理雜誌已成護生必讀刊物</a:t>
            </a:r>
          </a:p>
        </p:txBody>
      </p:sp>
    </p:spTree>
    <p:extLst>
      <p:ext uri="{BB962C8B-B14F-4D97-AF65-F5344CB8AC3E}">
        <p14:creationId xmlns:p14="http://schemas.microsoft.com/office/powerpoint/2010/main" val="272741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健康與建築雜誌</a:t>
            </a:r>
            <a:r>
              <a:rPr lang="en-US" altLang="zh-TW" dirty="0" smtClean="0"/>
              <a:t>---</a:t>
            </a:r>
            <a:r>
              <a:rPr lang="zh-TW" altLang="en-US" dirty="0" smtClean="0"/>
              <a:t>朝</a:t>
            </a:r>
            <a:r>
              <a:rPr lang="en-US" altLang="zh-TW" dirty="0" smtClean="0"/>
              <a:t>TSSCI</a:t>
            </a:r>
            <a:r>
              <a:rPr lang="zh-TW" altLang="en-US" dirty="0" smtClean="0"/>
              <a:t>邁進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C:\Users\Yuanpei\Downloads\IMG_5304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1484784"/>
            <a:ext cx="7920880" cy="50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36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健康與建築雜誌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628800"/>
            <a:ext cx="3528381" cy="4983839"/>
          </a:xfrm>
        </p:spPr>
      </p:pic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632856"/>
            <a:ext cx="3763872" cy="4962435"/>
          </a:xfrm>
        </p:spPr>
      </p:pic>
    </p:spTree>
    <p:extLst>
      <p:ext uri="{BB962C8B-B14F-4D97-AF65-F5344CB8AC3E}">
        <p14:creationId xmlns:p14="http://schemas.microsoft.com/office/powerpoint/2010/main" val="423821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健康與建築</a:t>
            </a:r>
            <a:r>
              <a:rPr lang="zh-TW" altLang="en-US" dirty="0" smtClean="0"/>
              <a:t>雜誌網頁</a:t>
            </a:r>
            <a:endParaRPr lang="zh-TW" altLang="en-US" dirty="0"/>
          </a:p>
        </p:txBody>
      </p:sp>
      <p:pic>
        <p:nvPicPr>
          <p:cNvPr id="6" name="內容版面配置區 5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507509"/>
            <a:ext cx="4038600" cy="2681181"/>
          </a:xfrm>
        </p:spPr>
      </p:pic>
      <p:pic>
        <p:nvPicPr>
          <p:cNvPr id="5" name="內容版面配置區 5">
            <a:hlinkClick r:id="rId4"/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6" y="1628800"/>
            <a:ext cx="3409965" cy="4495800"/>
          </a:xfrm>
        </p:spPr>
      </p:pic>
    </p:spTree>
    <p:extLst>
      <p:ext uri="{BB962C8B-B14F-4D97-AF65-F5344CB8AC3E}">
        <p14:creationId xmlns:p14="http://schemas.microsoft.com/office/powerpoint/2010/main" val="347680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六、對護理的期望</a:t>
            </a:r>
            <a:r>
              <a:rPr lang="en-US" altLang="zh-TW" dirty="0" smtClean="0"/>
              <a:t>	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希望出現總統、行政院長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希望培育衛生福利部部長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希望護理</a:t>
            </a:r>
            <a:r>
              <a:rPr lang="zh-TW" altLang="en-US" dirty="0" smtClean="0"/>
              <a:t>能力跨領域提升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希望護理薪資提升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sz="1800" dirty="0" smtClean="0"/>
              <a:t>1.</a:t>
            </a:r>
            <a:r>
              <a:rPr lang="zh-TW" altLang="en-US" sz="1800" dirty="0" smtClean="0"/>
              <a:t>平均</a:t>
            </a:r>
            <a:r>
              <a:rPr lang="zh-TW" altLang="en-US" sz="1800" dirty="0"/>
              <a:t>月薪六萬</a:t>
            </a:r>
            <a:r>
              <a:rPr lang="zh-TW" altLang="en-US" sz="1800" dirty="0" smtClean="0"/>
              <a:t>以上</a:t>
            </a:r>
            <a:endParaRPr lang="en-US" altLang="zh-TW" sz="1800" dirty="0" smtClean="0"/>
          </a:p>
          <a:p>
            <a:pPr marL="0" indent="0">
              <a:buNone/>
            </a:pPr>
            <a:r>
              <a:rPr lang="en-US" altLang="zh-TW" sz="1800" dirty="0" smtClean="0"/>
              <a:t>2.</a:t>
            </a:r>
            <a:r>
              <a:rPr lang="zh-TW" altLang="en-US" sz="1800" dirty="0" smtClean="0"/>
              <a:t>平均小夜班月薪八萬以上</a:t>
            </a:r>
            <a:endParaRPr lang="en-US" altLang="zh-TW" sz="1800" dirty="0" smtClean="0"/>
          </a:p>
          <a:p>
            <a:pPr marL="0" indent="0">
              <a:buNone/>
            </a:pPr>
            <a:r>
              <a:rPr lang="en-US" altLang="zh-TW" sz="1800" dirty="0" smtClean="0"/>
              <a:t>3.</a:t>
            </a:r>
            <a:r>
              <a:rPr lang="zh-TW" altLang="en-US" sz="1800" dirty="0" smtClean="0"/>
              <a:t>平均大夜班月薪十萬以上</a:t>
            </a:r>
            <a:endParaRPr lang="en-US" altLang="zh-TW" sz="1800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3500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何謂跨領域人才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dirty="0" smtClean="0"/>
              <a:t>經濟部產業</a:t>
            </a:r>
            <a:r>
              <a:rPr lang="zh-TW" altLang="zh-TW" dirty="0"/>
              <a:t>專業人才發展推動計畫的</a:t>
            </a:r>
            <a:r>
              <a:rPr lang="zh-TW" altLang="zh-TW" dirty="0" smtClean="0"/>
              <a:t>定義</a:t>
            </a:r>
            <a:r>
              <a:rPr lang="en-US" altLang="zh-TW" dirty="0" smtClean="0"/>
              <a:t>:</a:t>
            </a:r>
          </a:p>
          <a:p>
            <a:pPr marL="0" indent="0">
              <a:buNone/>
            </a:pPr>
            <a:endParaRPr lang="en-US" altLang="zh-TW" sz="2600" dirty="0" smtClean="0"/>
          </a:p>
          <a:p>
            <a:pPr marL="0" indent="0">
              <a:buNone/>
            </a:pPr>
            <a:r>
              <a:rPr lang="en-US" altLang="zh-TW" sz="2600" dirty="0" smtClean="0"/>
              <a:t>1.</a:t>
            </a:r>
            <a:r>
              <a:rPr lang="zh-TW" altLang="zh-TW" sz="2600" dirty="0" smtClean="0"/>
              <a:t>跨</a:t>
            </a:r>
            <a:r>
              <a:rPr lang="zh-TW" altLang="zh-TW" sz="2600" dirty="0"/>
              <a:t>領域人才係指具有兩個或兩個以上專業</a:t>
            </a:r>
            <a:r>
              <a:rPr lang="en-US" altLang="zh-TW" sz="2600" dirty="0"/>
              <a:t>(</a:t>
            </a:r>
            <a:r>
              <a:rPr lang="zh-TW" altLang="zh-TW" sz="2600" dirty="0"/>
              <a:t>或學科</a:t>
            </a:r>
            <a:r>
              <a:rPr lang="en-US" altLang="zh-TW" sz="2600" dirty="0"/>
              <a:t>)</a:t>
            </a:r>
            <a:r>
              <a:rPr lang="zh-TW" altLang="zh-TW" sz="2600" dirty="0" smtClean="0"/>
              <a:t>的</a:t>
            </a:r>
            <a:r>
              <a:rPr lang="zh-TW" altLang="en-US" sz="2600" dirty="0" smtClean="0"/>
              <a:t>  </a:t>
            </a:r>
            <a:r>
              <a:rPr lang="en-US" altLang="zh-TW" sz="2600" dirty="0" smtClean="0"/>
              <a:t>	</a:t>
            </a:r>
            <a:r>
              <a:rPr lang="zh-TW" altLang="zh-TW" sz="2600" dirty="0" smtClean="0"/>
              <a:t>基本</a:t>
            </a:r>
            <a:r>
              <a:rPr lang="zh-TW" altLang="zh-TW" sz="2600" dirty="0"/>
              <a:t>知識和基本能力的人才</a:t>
            </a:r>
            <a:r>
              <a:rPr lang="zh-TW" altLang="zh-TW" sz="2600" dirty="0" smtClean="0"/>
              <a:t>。</a:t>
            </a:r>
            <a:endParaRPr lang="en-US" altLang="zh-TW" sz="2600" dirty="0" smtClean="0"/>
          </a:p>
          <a:p>
            <a:pPr marL="0" indent="0">
              <a:buNone/>
            </a:pPr>
            <a:r>
              <a:rPr lang="en-US" altLang="zh-TW" sz="2600" dirty="0" smtClean="0"/>
              <a:t>2.</a:t>
            </a:r>
            <a:r>
              <a:rPr lang="zh-TW" altLang="en-US" sz="2600" dirty="0"/>
              <a:t>要</a:t>
            </a:r>
            <a:r>
              <a:rPr lang="zh-TW" altLang="zh-TW" sz="2600" dirty="0" smtClean="0"/>
              <a:t>有</a:t>
            </a:r>
            <a:r>
              <a:rPr lang="zh-TW" altLang="zh-TW" sz="2600" dirty="0"/>
              <a:t>專業所需要的能力技能，還要能夠將多學科的</a:t>
            </a:r>
            <a:r>
              <a:rPr lang="zh-TW" altLang="zh-TW" sz="2600" dirty="0" smtClean="0"/>
              <a:t>能</a:t>
            </a:r>
            <a:r>
              <a:rPr lang="en-US" altLang="zh-TW" sz="2600" dirty="0" smtClean="0"/>
              <a:t>	</a:t>
            </a:r>
            <a:r>
              <a:rPr lang="zh-TW" altLang="zh-TW" sz="2600" dirty="0" smtClean="0"/>
              <a:t>力</a:t>
            </a:r>
            <a:r>
              <a:rPr lang="zh-TW" altLang="zh-TW" sz="2600" dirty="0"/>
              <a:t>相融合，</a:t>
            </a:r>
            <a:r>
              <a:rPr lang="zh-TW" altLang="zh-TW" sz="2600" dirty="0" smtClean="0"/>
              <a:t>調整認知</a:t>
            </a:r>
            <a:r>
              <a:rPr lang="zh-TW" altLang="zh-TW" sz="2600" dirty="0"/>
              <a:t>方式來適應不同的</a:t>
            </a:r>
            <a:r>
              <a:rPr lang="zh-TW" altLang="zh-TW" sz="2600" dirty="0" smtClean="0"/>
              <a:t>環境。</a:t>
            </a:r>
            <a:endParaRPr lang="en-US" altLang="zh-TW" sz="2600" dirty="0" smtClean="0"/>
          </a:p>
          <a:p>
            <a:pPr marL="0" indent="0">
              <a:buNone/>
            </a:pPr>
            <a:r>
              <a:rPr lang="en-US" altLang="zh-TW" sz="2600" dirty="0" smtClean="0"/>
              <a:t>3.</a:t>
            </a:r>
            <a:r>
              <a:rPr lang="zh-TW" altLang="zh-TW" sz="2600" dirty="0" smtClean="0"/>
              <a:t>跨</a:t>
            </a:r>
            <a:r>
              <a:rPr lang="zh-TW" altLang="zh-TW" sz="2600" dirty="0"/>
              <a:t>領域人才可以依據市場需求不斷求新求變，並</a:t>
            </a:r>
            <a:r>
              <a:rPr lang="zh-TW" altLang="zh-TW" sz="2600" dirty="0" smtClean="0"/>
              <a:t>創造</a:t>
            </a:r>
            <a:r>
              <a:rPr lang="zh-TW" altLang="en-US" sz="2600" dirty="0"/>
              <a:t> </a:t>
            </a:r>
            <a:r>
              <a:rPr lang="zh-TW" altLang="en-US" sz="2600" dirty="0" smtClean="0"/>
              <a:t>  </a:t>
            </a:r>
            <a:r>
              <a:rPr lang="en-US" altLang="zh-TW" sz="2600" dirty="0" smtClean="0"/>
              <a:t>	</a:t>
            </a:r>
            <a:r>
              <a:rPr lang="zh-TW" altLang="zh-TW" sz="2600" dirty="0" smtClean="0"/>
              <a:t>及</a:t>
            </a:r>
            <a:r>
              <a:rPr lang="zh-TW" altLang="zh-TW" sz="2600" dirty="0"/>
              <a:t>提供具有價值性的知識及服務。</a:t>
            </a:r>
            <a:r>
              <a:rPr lang="en-US" altLang="zh-TW" sz="2600" dirty="0"/>
              <a:t/>
            </a:r>
            <a:br>
              <a:rPr lang="en-US" altLang="zh-TW" sz="2600" dirty="0"/>
            </a:b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20415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8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88637" y="121298"/>
            <a:ext cx="3853543" cy="663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7512031" y="990600"/>
            <a:ext cx="95410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50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金梅毛行書" pitchFamily="49" charset="-120"/>
              </a:rPr>
              <a:t>謝 謝 聆聽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785694" y="3886200"/>
            <a:ext cx="800219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40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金梅毛行書" pitchFamily="49" charset="-120"/>
              </a:rPr>
              <a:t>敬 請 指 正</a:t>
            </a:r>
          </a:p>
        </p:txBody>
      </p:sp>
    </p:spTree>
    <p:extLst>
      <p:ext uri="{BB962C8B-B14F-4D97-AF65-F5344CB8AC3E}">
        <p14:creationId xmlns:p14="http://schemas.microsoft.com/office/powerpoint/2010/main" val="284045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</a:t>
            </a:r>
            <a:r>
              <a:rPr lang="zh-TW" altLang="en-US" dirty="0" smtClean="0"/>
              <a:t> 跨領域</a:t>
            </a:r>
            <a:r>
              <a:rPr lang="zh-TW" altLang="zh-TW" dirty="0" smtClean="0"/>
              <a:t>人才</a:t>
            </a:r>
            <a:r>
              <a:rPr lang="zh-TW" altLang="en-US" dirty="0" smtClean="0"/>
              <a:t>培育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TW" altLang="en-US" dirty="0" smtClean="0"/>
              <a:t>跨領域人才培育先從人才價值來探討。</a:t>
            </a:r>
            <a:r>
              <a:rPr lang="zh-TW" altLang="zh-TW" dirty="0" smtClean="0"/>
              <a:t>人才價值取決於所具有的獨特知識及技能，能否妥善於任務中加以運用並創造最大價值。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dirty="0" smtClean="0"/>
          </a:p>
          <a:p>
            <a:pPr marL="0" indent="0">
              <a:buNone/>
            </a:pPr>
            <a:r>
              <a:rPr lang="zh-TW" altLang="zh-TW" dirty="0" smtClean="0"/>
              <a:t>人才</a:t>
            </a:r>
            <a:r>
              <a:rPr lang="zh-TW" altLang="zh-TW" dirty="0"/>
              <a:t>價值可以從四個面向來看：</a:t>
            </a: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1</a:t>
            </a:r>
            <a:r>
              <a:rPr lang="en-US" altLang="zh-TW" dirty="0"/>
              <a:t>.</a:t>
            </a:r>
            <a:r>
              <a:rPr lang="zh-TW" altLang="zh-TW" dirty="0"/>
              <a:t>適用性：人才所提供的知識及技能，可符合多樣性的任務</a:t>
            </a:r>
            <a:r>
              <a:rPr lang="zh-TW" altLang="zh-TW" dirty="0" smtClean="0"/>
              <a:t>需求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2</a:t>
            </a:r>
            <a:r>
              <a:rPr lang="en-US" altLang="zh-TW" dirty="0"/>
              <a:t>.</a:t>
            </a:r>
            <a:r>
              <a:rPr lang="zh-TW" altLang="zh-TW" dirty="0"/>
              <a:t>延伸性：人才依據本身所擁有的知識及技能，可創造任務</a:t>
            </a:r>
            <a:r>
              <a:rPr lang="zh-TW" altLang="zh-TW" dirty="0" smtClean="0"/>
              <a:t>需求</a:t>
            </a:r>
            <a:r>
              <a:rPr lang="en-US" altLang="zh-TW" dirty="0" smtClean="0"/>
              <a:t>	</a:t>
            </a:r>
            <a:r>
              <a:rPr lang="zh-TW" altLang="en-US" dirty="0" smtClean="0"/>
              <a:t>     </a:t>
            </a:r>
            <a:r>
              <a:rPr lang="zh-TW" altLang="zh-TW" dirty="0" smtClean="0"/>
              <a:t>以外</a:t>
            </a:r>
            <a:r>
              <a:rPr lang="zh-TW" altLang="zh-TW" dirty="0"/>
              <a:t>的附加</a:t>
            </a:r>
            <a:r>
              <a:rPr lang="zh-TW" altLang="zh-TW" dirty="0" smtClean="0"/>
              <a:t>價值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3</a:t>
            </a:r>
            <a:r>
              <a:rPr lang="en-US" altLang="zh-TW" dirty="0"/>
              <a:t>.</a:t>
            </a:r>
            <a:r>
              <a:rPr lang="zh-TW" altLang="zh-TW" dirty="0"/>
              <a:t>獨特性：人才所具有的知識及技能，在任務執行上不易</a:t>
            </a:r>
            <a:r>
              <a:rPr lang="zh-TW" altLang="zh-TW" dirty="0" smtClean="0"/>
              <a:t>取代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4</a:t>
            </a:r>
            <a:r>
              <a:rPr lang="en-US" altLang="zh-TW" dirty="0"/>
              <a:t>.</a:t>
            </a:r>
            <a:r>
              <a:rPr lang="zh-TW" altLang="zh-TW" dirty="0"/>
              <a:t>可塑性：在任務執行過程中，人才會主動強化新的知識與技能</a:t>
            </a:r>
            <a:r>
              <a:rPr lang="zh-TW" altLang="zh-TW" dirty="0" smtClean="0"/>
              <a:t>，</a:t>
            </a:r>
            <a:r>
              <a:rPr lang="zh-TW" altLang="en-US" dirty="0" smtClean="0"/>
              <a:t> </a:t>
            </a:r>
            <a:r>
              <a:rPr lang="en-US" altLang="zh-TW" dirty="0" smtClean="0"/>
              <a:t>	</a:t>
            </a:r>
            <a:r>
              <a:rPr lang="zh-TW" altLang="en-US" dirty="0" smtClean="0"/>
              <a:t>     </a:t>
            </a:r>
            <a:r>
              <a:rPr lang="zh-TW" altLang="zh-TW" dirty="0" smtClean="0"/>
              <a:t>以</a:t>
            </a:r>
            <a:r>
              <a:rPr lang="zh-TW" altLang="zh-TW" dirty="0"/>
              <a:t>協助任務順利完成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947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1藍色山丘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佈景主題1藍色山丘</Template>
  <TotalTime>2501</TotalTime>
  <Words>2167</Words>
  <Application>Microsoft Office PowerPoint</Application>
  <PresentationFormat>如螢幕大小 (4:3)</PresentationFormat>
  <Paragraphs>312</Paragraphs>
  <Slides>80</Slides>
  <Notes>5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80</vt:i4>
      </vt:variant>
    </vt:vector>
  </HeadingPairs>
  <TitlesOfParts>
    <vt:vector size="82" baseType="lpstr">
      <vt:lpstr>佈景主題1藍色山丘</vt:lpstr>
      <vt:lpstr>Acrobat Document</vt:lpstr>
      <vt:lpstr>資源整合、團隊合作 談跨領域工作團隊之經營 </vt:lpstr>
      <vt:lpstr>跳出護理小圈圈 跨領域海闊天空</vt:lpstr>
      <vt:lpstr>演講大綱</vt:lpstr>
      <vt:lpstr>一. 跨領域的觀念 </vt:lpstr>
      <vt:lpstr>1. 跨領域廣義定義</vt:lpstr>
      <vt:lpstr>1. 跨領域定義</vt:lpstr>
      <vt:lpstr>2. 跨領域人才</vt:lpstr>
      <vt:lpstr>何謂跨領域人才</vt:lpstr>
      <vt:lpstr>3. 跨領域人才培育</vt:lpstr>
      <vt:lpstr>PowerPoint 簡報</vt:lpstr>
      <vt:lpstr>PowerPoint 簡報</vt:lpstr>
      <vt:lpstr>台北醫學大學申請通過</vt:lpstr>
      <vt:lpstr>跨領域人才訓練</vt:lpstr>
      <vt:lpstr>培養國際視野</vt:lpstr>
      <vt:lpstr>跳脫以往傳統學習模式</vt:lpstr>
      <vt:lpstr>4. 醫護跨領域學程</vt:lpstr>
      <vt:lpstr>台北醫學大學護理學院舉辦 「跨領域長期照護國際研討會」 </vt:lpstr>
      <vt:lpstr>聯新國際醫療集團─跨領域的代表</vt:lpstr>
      <vt:lpstr>5. 中央大學跨領域學門</vt:lpstr>
      <vt:lpstr>5. 中央大學跨領域學門</vt:lpstr>
      <vt:lpstr>5. 中央大學跨領域學門課程特色</vt:lpstr>
      <vt:lpstr>二、護理的迷思</vt:lpstr>
      <vt:lpstr>護理的迷思</vt:lpstr>
      <vt:lpstr>護理的迷思</vt:lpstr>
      <vt:lpstr>三、未來環境變遷與領導方式變革 </vt:lpstr>
      <vt:lpstr>未來環境變遷</vt:lpstr>
      <vt:lpstr>eBay-全球最大網路市集</vt:lpstr>
      <vt:lpstr>小米機</vt:lpstr>
      <vt:lpstr>阿里巴巴-馬云</vt:lpstr>
      <vt:lpstr>2. 領導方式變革</vt:lpstr>
      <vt:lpstr>經營之神-王永慶</vt:lpstr>
      <vt:lpstr>宏碁前董事長-施振榮</vt:lpstr>
      <vt:lpstr>亞都飯店總裁-嚴長壽</vt:lpstr>
      <vt:lpstr>慈濟功德會-證嚴法師</vt:lpstr>
      <vt:lpstr>佛光山基金會-星雲法師</vt:lpstr>
      <vt:lpstr>跨領域的代表人物-證嚴法師</vt:lpstr>
      <vt:lpstr>慈濟之四大志業八大腳印 </vt:lpstr>
      <vt:lpstr>跨領域的代表人物-習近平</vt:lpstr>
      <vt:lpstr>褚 時 健  企業家</vt:lpstr>
      <vt:lpstr>(2). 未來式領導人</vt:lpstr>
      <vt:lpstr>    (3). 未來的領導方式</vt:lpstr>
      <vt:lpstr>未來的領導方式</vt:lpstr>
      <vt:lpstr>六大護理能力</vt:lpstr>
      <vt:lpstr>護理十大核心能力</vt:lpstr>
      <vt:lpstr>未來的領導方式</vt:lpstr>
      <vt:lpstr>未來的領導方式</vt:lpstr>
      <vt:lpstr>未來的領導方式</vt:lpstr>
      <vt:lpstr>四. 資源整合、團隊合作</vt:lpstr>
      <vt:lpstr>  團隊資源管理(TRM)工具  </vt:lpstr>
      <vt:lpstr>團隊合作應具備的核心素養 </vt:lpstr>
      <vt:lpstr>什麼叫團隊 ?</vt:lpstr>
      <vt:lpstr>四. 資源整合、團隊合作</vt:lpstr>
      <vt:lpstr>成功團隊秘訣</vt:lpstr>
      <vt:lpstr>  成功團隊秘訣  </vt:lpstr>
      <vt:lpstr>成功團隊秘訣 </vt:lpstr>
      <vt:lpstr>哈佛大學辛蒂-霍爾布魯克 推薦的20個快樂習慣</vt:lpstr>
      <vt:lpstr>五、護理行政四十五年生涯回顧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追求百分百─徐南麗教授的奮鬥歷程</vt:lpstr>
      <vt:lpstr>得獎著作: 正向思惟一改變生命的力量</vt:lpstr>
      <vt:lpstr>擔任四種護理雜誌創刊號總編輯</vt:lpstr>
      <vt:lpstr>PowerPoint 簡報</vt:lpstr>
      <vt:lpstr>PowerPoint 簡報</vt:lpstr>
      <vt:lpstr>PowerPoint 簡報</vt:lpstr>
      <vt:lpstr>健康與建築雜誌---朝TSSCI邁進</vt:lpstr>
      <vt:lpstr>健康與建築雜誌</vt:lpstr>
      <vt:lpstr>健康與建築雜誌網頁</vt:lpstr>
      <vt:lpstr>六、對護理的期望 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跳出護理小圈圈 跨領域海闊天空</dc:title>
  <dc:creator>Yuanpei</dc:creator>
  <cp:lastModifiedBy>yuejhih</cp:lastModifiedBy>
  <cp:revision>68</cp:revision>
  <cp:lastPrinted>2015-03-10T07:16:55Z</cp:lastPrinted>
  <dcterms:created xsi:type="dcterms:W3CDTF">2015-03-10T00:42:45Z</dcterms:created>
  <dcterms:modified xsi:type="dcterms:W3CDTF">2017-10-22T07:36:55Z</dcterms:modified>
</cp:coreProperties>
</file>